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4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C3CC"/>
    <a:srgbClr val="4F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F8C6E-AAAF-473B-B7A8-6C29C79D3C0B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2437B-5801-4C8B-9C64-62FF07DA4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42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fgeronde rechthoe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fgeronde rechthoe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nd enkele hoek rechthoe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fgeronde rechthoe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jdelijke aanduiding voor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538191-9260-48A6-8C00-D9F94BF1CA7F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2FB127-E777-43E2-A35A-ABE8D8579B9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920146"/>
            <a:ext cx="7196336" cy="1828800"/>
          </a:xfrm>
        </p:spPr>
        <p:txBody>
          <a:bodyPr>
            <a:noAutofit/>
          </a:bodyPr>
          <a:lstStyle/>
          <a:p>
            <a:r>
              <a:rPr lang="nl-NL" sz="4800" dirty="0" smtClean="0">
                <a:solidFill>
                  <a:srgbClr val="0070C0"/>
                </a:solidFill>
                <a:effectLst/>
              </a:rPr>
              <a:t>Vakkenpakketkeuze klas 1 </a:t>
            </a:r>
            <a:r>
              <a:rPr lang="nl-NL" sz="4800" dirty="0" smtClean="0">
                <a:solidFill>
                  <a:srgbClr val="0070C0"/>
                </a:solidFill>
                <a:effectLst/>
                <a:sym typeface="Wingdings" panose="05000000000000000000" pitchFamily="2" charset="2"/>
              </a:rPr>
              <a:t> klas 2</a:t>
            </a:r>
            <a:endParaRPr lang="nl-NL" sz="48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940152" y="5517232"/>
            <a:ext cx="262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/>
              <a:t>Mevr. L. Verhagen</a:t>
            </a:r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56208"/>
            <a:ext cx="2055144" cy="82993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 rot="697398">
            <a:off x="992606" y="3676531"/>
            <a:ext cx="611577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355600" dist="444500" dir="45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Deze presentatie is vanaf morgen </a:t>
            </a:r>
          </a:p>
          <a:p>
            <a:pPr algn="ctr"/>
            <a:r>
              <a:rPr lang="nl-NL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terug te vinden op de site</a:t>
            </a:r>
            <a:endParaRPr lang="nl-NL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8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49612" t="7000" r="29950" b="49616"/>
          <a:stretch/>
        </p:blipFill>
        <p:spPr>
          <a:xfrm>
            <a:off x="683568" y="692696"/>
            <a:ext cx="771925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62206" r="12152" b="34207"/>
          <a:stretch/>
        </p:blipFill>
        <p:spPr>
          <a:xfrm>
            <a:off x="899592" y="620688"/>
            <a:ext cx="6984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61261" t="5249" r="9585" b="4213"/>
          <a:stretch/>
        </p:blipFill>
        <p:spPr>
          <a:xfrm>
            <a:off x="1691680" y="548680"/>
            <a:ext cx="56886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En nu verder 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 smtClean="0"/>
              <a:t>Formulier controleren en opslaan.</a:t>
            </a:r>
          </a:p>
          <a:p>
            <a:r>
              <a:rPr lang="nl-NL" dirty="0" smtClean="0"/>
              <a:t>Formulier printen.</a:t>
            </a:r>
          </a:p>
          <a:p>
            <a:r>
              <a:rPr lang="nl-NL" dirty="0" smtClean="0"/>
              <a:t>Formulier laten ondertekenen door ouders</a:t>
            </a:r>
          </a:p>
          <a:p>
            <a:r>
              <a:rPr lang="nl-NL" dirty="0" smtClean="0"/>
              <a:t>Formulier inleveren bij de teamleider</a:t>
            </a:r>
          </a:p>
          <a:p>
            <a:r>
              <a:rPr lang="nl-NL" dirty="0" smtClean="0"/>
              <a:t>Goedgekeurd formulier in map bij de teamleider en kopie mee naar huis voor ouders</a:t>
            </a:r>
          </a:p>
          <a:p>
            <a:endParaRPr lang="nl-NL" dirty="0" smtClean="0"/>
          </a:p>
          <a:p>
            <a:r>
              <a:rPr lang="nl-NL" dirty="0" smtClean="0"/>
              <a:t>Uiterlijk inleveren 19 april 2019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084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Cambridge English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Vanaf schooljaar ‘19/‘20 in klas 2</a:t>
            </a:r>
          </a:p>
          <a:p>
            <a:r>
              <a:rPr lang="nl-NL" dirty="0" smtClean="0"/>
              <a:t>2 klassen</a:t>
            </a:r>
          </a:p>
          <a:p>
            <a:r>
              <a:rPr lang="nl-NL" dirty="0" smtClean="0"/>
              <a:t>Aparte Cambridge leerlijn t/m klas 4</a:t>
            </a:r>
          </a:p>
          <a:p>
            <a:r>
              <a:rPr lang="nl-NL" dirty="0" smtClean="0"/>
              <a:t>Leerlijn afsluiten met Cambridge First Examen ERK niveau B2</a:t>
            </a:r>
          </a:p>
          <a:p>
            <a:r>
              <a:rPr lang="nl-NL" dirty="0" smtClean="0"/>
              <a:t>Bij alle leerlingen klas 1 wordt een placementtest afgenomen</a:t>
            </a:r>
            <a:endParaRPr lang="nl-NL" dirty="0"/>
          </a:p>
        </p:txBody>
      </p:sp>
      <p:sp>
        <p:nvSpPr>
          <p:cNvPr id="4" name="AutoShape 2" descr="Afbeeldingsresultaat voor cambridge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35" y="4718304"/>
            <a:ext cx="4286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0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 algn="ctr">
              <a:buNone/>
            </a:pPr>
            <a:endParaRPr lang="nl-NL" sz="4000" b="1" dirty="0" smtClean="0"/>
          </a:p>
          <a:p>
            <a:pPr marL="0" indent="0" algn="ctr">
              <a:buNone/>
            </a:pPr>
            <a:r>
              <a:rPr lang="nl-NL" sz="4000" b="1" dirty="0" smtClean="0"/>
              <a:t>Vragen?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4134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Waarom nu al kiezen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minder vakken </a:t>
            </a:r>
            <a:r>
              <a:rPr lang="nl-NL" dirty="0"/>
              <a:t>(</a:t>
            </a:r>
            <a:r>
              <a:rPr lang="nl-NL" dirty="0" smtClean="0"/>
              <a:t>huiswerk)</a:t>
            </a:r>
          </a:p>
          <a:p>
            <a:r>
              <a:rPr lang="nl-NL" dirty="0"/>
              <a:t>m</a:t>
            </a:r>
            <a:r>
              <a:rPr lang="nl-NL" dirty="0" smtClean="0"/>
              <a:t>inder toetsen</a:t>
            </a:r>
          </a:p>
          <a:p>
            <a:r>
              <a:rPr lang="nl-NL" dirty="0" smtClean="0"/>
              <a:t>geen 1-uurs vakken</a:t>
            </a:r>
          </a:p>
          <a:p>
            <a:r>
              <a:rPr lang="nl-NL" dirty="0" smtClean="0"/>
              <a:t>je kan stoppen met een vak waar je niets mee hebt (of kan)</a:t>
            </a:r>
          </a:p>
          <a:p>
            <a:r>
              <a:rPr lang="nl-NL" dirty="0" smtClean="0"/>
              <a:t>ruimte voor + vakken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8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Waaruit kiezen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/>
              <a:t>m</a:t>
            </a:r>
            <a:r>
              <a:rPr lang="nl-NL" dirty="0" smtClean="0"/>
              <a:t>edia-Design</a:t>
            </a:r>
          </a:p>
          <a:p>
            <a:r>
              <a:rPr lang="nl-NL" dirty="0"/>
              <a:t>f</a:t>
            </a:r>
            <a:r>
              <a:rPr lang="nl-NL" dirty="0" smtClean="0"/>
              <a:t>ine-Art</a:t>
            </a:r>
          </a:p>
          <a:p>
            <a:r>
              <a:rPr lang="nl-NL" dirty="0"/>
              <a:t>G</a:t>
            </a:r>
            <a:r>
              <a:rPr lang="nl-NL" dirty="0" smtClean="0"/>
              <a:t>eschiedenis</a:t>
            </a:r>
          </a:p>
          <a:p>
            <a:r>
              <a:rPr lang="nl-NL" dirty="0"/>
              <a:t>A</a:t>
            </a:r>
            <a:r>
              <a:rPr lang="nl-NL" dirty="0" smtClean="0"/>
              <a:t>ardrijkskunde</a:t>
            </a:r>
          </a:p>
          <a:p>
            <a:r>
              <a:rPr lang="nl-NL" dirty="0" smtClean="0"/>
              <a:t>Duits </a:t>
            </a:r>
          </a:p>
          <a:p>
            <a:r>
              <a:rPr lang="nl-NL" dirty="0" smtClean="0"/>
              <a:t>Frans</a:t>
            </a:r>
          </a:p>
          <a:p>
            <a:endParaRPr lang="nl-NL" sz="1400" dirty="0" smtClean="0"/>
          </a:p>
          <a:p>
            <a:pPr marL="0" indent="0">
              <a:buNone/>
            </a:pPr>
            <a:r>
              <a:rPr lang="nl-NL" dirty="0" smtClean="0"/>
              <a:t>4 vakken kiezen uit deze zes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1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2A, 2B en 2C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Leerlingen die overgaan naar 2A, 2B of 2C kiezen 4 van de 6 vakken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2D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Vanwege de </a:t>
            </a:r>
            <a:r>
              <a:rPr lang="nl-NL" dirty="0" err="1" smtClean="0"/>
              <a:t>opstroom</a:t>
            </a:r>
            <a:r>
              <a:rPr lang="nl-NL" dirty="0" smtClean="0"/>
              <a:t> mogelijkheid naar </a:t>
            </a:r>
          </a:p>
          <a:p>
            <a:pPr marL="0" indent="0">
              <a:buNone/>
            </a:pPr>
            <a:r>
              <a:rPr lang="nl-NL" dirty="0" smtClean="0"/>
              <a:t>3 Havo is het niet mogelijk minder vakken te kiezen*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FA </a:t>
            </a:r>
            <a:r>
              <a:rPr lang="nl-NL" dirty="0"/>
              <a:t>en DU 2 uur</a:t>
            </a:r>
          </a:p>
          <a:p>
            <a:r>
              <a:rPr lang="nl-NL" dirty="0"/>
              <a:t>GS, AK, fine-Art en media-Design 1 </a:t>
            </a:r>
            <a:r>
              <a:rPr lang="nl-NL" dirty="0" smtClean="0"/>
              <a:t>uur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Wel een keuze maken voor het geval dat ….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22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Pakketten bovenbouw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Sector </a:t>
            </a:r>
          </a:p>
          <a:p>
            <a:pPr marL="0" indent="0">
              <a:buNone/>
            </a:pPr>
            <a:r>
              <a:rPr lang="nl-NL" dirty="0"/>
              <a:t>Economie		: EC </a:t>
            </a:r>
            <a:r>
              <a:rPr lang="nl-NL" dirty="0" smtClean="0"/>
              <a:t>	+ </a:t>
            </a:r>
            <a:r>
              <a:rPr lang="nl-NL" dirty="0"/>
              <a:t>WI </a:t>
            </a:r>
            <a:r>
              <a:rPr lang="nl-NL" dirty="0" smtClean="0"/>
              <a:t>/ FA / DU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Zorg &amp; Welzijn</a:t>
            </a:r>
            <a:r>
              <a:rPr lang="nl-NL" dirty="0"/>
              <a:t>	: BI </a:t>
            </a:r>
            <a:r>
              <a:rPr lang="nl-NL" dirty="0" smtClean="0"/>
              <a:t>	+ </a:t>
            </a:r>
            <a:r>
              <a:rPr lang="nl-NL" dirty="0"/>
              <a:t>WI </a:t>
            </a:r>
            <a:r>
              <a:rPr lang="nl-NL" dirty="0" smtClean="0"/>
              <a:t>/ AK / GS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Techniek</a:t>
            </a:r>
            <a:r>
              <a:rPr lang="nl-NL" dirty="0"/>
              <a:t>		: NA + WI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92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Van Mavo 4 doorstromen naar Havo 4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Cultuur en Maatschappij: </a:t>
            </a:r>
          </a:p>
          <a:p>
            <a:pPr marL="0" indent="0">
              <a:buNone/>
            </a:pPr>
            <a:r>
              <a:rPr lang="nl-NL" dirty="0" smtClean="0"/>
              <a:t>GS &amp; FA / DU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Economie en Maatschappij: </a:t>
            </a:r>
          </a:p>
          <a:p>
            <a:pPr marL="0" indent="0">
              <a:buNone/>
            </a:pPr>
            <a:r>
              <a:rPr lang="nl-NL" dirty="0" smtClean="0"/>
              <a:t>EC</a:t>
            </a:r>
            <a:r>
              <a:rPr lang="nl-NL" dirty="0"/>
              <a:t> </a:t>
            </a:r>
            <a:r>
              <a:rPr lang="nl-NL" dirty="0" smtClean="0"/>
              <a:t>&amp; WI &amp; GS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70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Overgangsnormen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 smtClean="0"/>
              <a:t>De overgangsnormen, </a:t>
            </a:r>
            <a:r>
              <a:rPr lang="nl-NL" dirty="0"/>
              <a:t>zoals </a:t>
            </a:r>
            <a:r>
              <a:rPr lang="nl-NL" dirty="0" smtClean="0"/>
              <a:t>vermeld in </a:t>
            </a:r>
            <a:r>
              <a:rPr lang="nl-NL" dirty="0"/>
              <a:t>de </a:t>
            </a:r>
            <a:r>
              <a:rPr lang="nl-NL" dirty="0" smtClean="0"/>
              <a:t>schoolgids, zijn van kracht.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2516"/>
              </p:ext>
            </p:extLst>
          </p:nvPr>
        </p:nvGraphicFramePr>
        <p:xfrm>
          <a:off x="1331640" y="2852936"/>
          <a:ext cx="6009640" cy="214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120">
                  <a:extLst>
                    <a:ext uri="{9D8B030D-6E8A-4147-A177-3AD203B41FA5}">
                      <a16:colId xmlns:a16="http://schemas.microsoft.com/office/drawing/2014/main" val="1329532709"/>
                    </a:ext>
                  </a:extLst>
                </a:gridCol>
                <a:gridCol w="1734820">
                  <a:extLst>
                    <a:ext uri="{9D8B030D-6E8A-4147-A177-3AD203B41FA5}">
                      <a16:colId xmlns:a16="http://schemas.microsoft.com/office/drawing/2014/main" val="2027759222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1537086012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4290216207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17508172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Aantal tekorten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Minimum puntentotaal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Resultaat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5377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Bevorderd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667547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Bevorderd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3674795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Bevorderd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23667507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Bespreken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61432176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&lt; </a:t>
                      </a:r>
                      <a:r>
                        <a:rPr lang="en-US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Niet bevorderd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6835223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 of meer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Niet bevorderd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18849528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6146" y="836712"/>
            <a:ext cx="580062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  <a:ea typeface="Arial Unicode MS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dirty="0">
              <a:solidFill>
                <a:srgbClr val="000000"/>
              </a:solidFill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" panose="02060603020205020403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  <a:ea typeface="Arial Unicode MS"/>
                <a:cs typeface="Times New Roman" panose="02020603050405020304" pitchFamily="18" charset="0"/>
              </a:rPr>
              <a:t>Het resultaat van het vak </a:t>
            </a:r>
            <a:r>
              <a:rPr kumimoji="0" lang="nl-NL" altLang="nl-NL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  <a:ea typeface="Arial Unicode MS"/>
                <a:cs typeface="Times New Roman" panose="02020603050405020304" pitchFamily="18" charset="0"/>
              </a:rPr>
              <a:t>Cult-uur</a:t>
            </a: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  <a:ea typeface="Arial Unicode MS"/>
                <a:cs typeface="Times New Roman" panose="02020603050405020304" pitchFamily="18" charset="0"/>
              </a:rPr>
              <a:t> wordt, door middel van een portfolio,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  <a:ea typeface="Arial Unicode MS"/>
                <a:cs typeface="Times New Roman" panose="02020603050405020304" pitchFamily="18" charset="0"/>
              </a:rPr>
              <a:t>meegenomen naar klas 2 en vervolgens naar klas 3 waar het mede bepalend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  <a:ea typeface="Arial Unicode MS"/>
                <a:cs typeface="Times New Roman" panose="02020603050405020304" pitchFamily="18" charset="0"/>
              </a:rPr>
              <a:t>voor het eindresultaat van CKV.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En nu… 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 smtClean="0"/>
              <a:t>Leerling en ouder/verzorger maken samen een keuze, eventueel met hulp van mentor</a:t>
            </a:r>
          </a:p>
          <a:p>
            <a:r>
              <a:rPr lang="nl-NL" dirty="0" smtClean="0"/>
              <a:t>Formulier (in </a:t>
            </a:r>
            <a:r>
              <a:rPr lang="nl-NL" dirty="0" err="1" smtClean="0"/>
              <a:t>qompas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b="1" dirty="0" smtClean="0"/>
              <a:t>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zie onderstaande stappen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144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angepast 2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FF99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498</TotalTime>
  <Words>340</Words>
  <Application>Microsoft Office PowerPoint</Application>
  <PresentationFormat>Diavoorstelling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Calibri</vt:lpstr>
      <vt:lpstr>Rockwell</vt:lpstr>
      <vt:lpstr>Times New Roman</vt:lpstr>
      <vt:lpstr>Verdana</vt:lpstr>
      <vt:lpstr>Wingdings</vt:lpstr>
      <vt:lpstr>Wingdings 2</vt:lpstr>
      <vt:lpstr>Aspect</vt:lpstr>
      <vt:lpstr>Vakkenpakketkeuze klas 1  klas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LMC Voortgezet Onderwijs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Vakkenpakket keuze klas 1  klas 2</dc:title>
  <dc:creator>Lindsay Verhagen</dc:creator>
  <cp:lastModifiedBy>Lindsay Verhagen</cp:lastModifiedBy>
  <cp:revision>31</cp:revision>
  <dcterms:created xsi:type="dcterms:W3CDTF">2017-01-23T09:12:58Z</dcterms:created>
  <dcterms:modified xsi:type="dcterms:W3CDTF">2019-03-04T09:44:28Z</dcterms:modified>
</cp:coreProperties>
</file>