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59" r:id="rId4"/>
    <p:sldId id="261" r:id="rId5"/>
    <p:sldId id="275" r:id="rId6"/>
    <p:sldId id="274" r:id="rId7"/>
    <p:sldId id="265" r:id="rId8"/>
    <p:sldId id="276" r:id="rId9"/>
    <p:sldId id="262" r:id="rId10"/>
    <p:sldId id="284" r:id="rId11"/>
    <p:sldId id="291" r:id="rId12"/>
    <p:sldId id="293" r:id="rId13"/>
    <p:sldId id="294" r:id="rId14"/>
    <p:sldId id="295" r:id="rId15"/>
    <p:sldId id="296" r:id="rId16"/>
    <p:sldId id="300" r:id="rId17"/>
    <p:sldId id="260" r:id="rId18"/>
    <p:sldId id="298" r:id="rId19"/>
    <p:sldId id="299" r:id="rId20"/>
    <p:sldId id="301" r:id="rId2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462D4CBC-CD51-4E12-9A60-BDE81A8ABD3A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9DB93150-1C76-4E05-8429-2C45B8220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24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0" cy="496253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095" y="0"/>
            <a:ext cx="2945980" cy="496253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6A72E2B5-7CD6-4B99-AED3-36093A91596C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6" tIns="46008" rIns="92016" bIns="460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089" y="4715193"/>
            <a:ext cx="5437500" cy="4466268"/>
          </a:xfrm>
          <a:prstGeom prst="rect">
            <a:avLst/>
          </a:prstGeom>
        </p:spPr>
        <p:txBody>
          <a:bodyPr vert="horz" lIns="92016" tIns="46008" rIns="92016" bIns="4600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790"/>
            <a:ext cx="2945980" cy="496252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095" y="9428790"/>
            <a:ext cx="2945980" cy="496252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90002E27-50FD-4FE3-B2B5-692F583F4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48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martin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158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Begeleiding leerlingen met dyslexie en taalzwakke leerlingen</a:t>
            </a:r>
          </a:p>
          <a:p>
            <a:pPr>
              <a:defRPr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Begeleiding leerlingen met dyscalculie</a:t>
            </a:r>
          </a:p>
          <a:p>
            <a:pPr>
              <a:defRPr/>
            </a:pPr>
            <a:endParaRPr lang="nl-NL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D4B1DA-D64D-4C1B-B37F-01530655D725}" type="slidenum">
              <a:rPr lang="nl-NL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lindsay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63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lindsay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90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lindsay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62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lindsay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47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lindsay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75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lindsay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willibrord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03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willibrord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76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Willibrord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2E27-50FD-4FE3-B2B5-692F583F467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3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0AFC6-30E9-4749-A05E-445D903FCE4F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9A574-5DAF-412D-B37B-46B5B3A6D5FC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30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B3615-9730-4523-BA18-64BA85A7B487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14C9A-8742-41CB-9502-68B41BA7560A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26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3D026-FB66-4840-BF59-4054E1325CCF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24C7-550E-4D12-A701-FC0F770786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46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D5DAD-2F7A-45D1-A7EF-CC3603FD9647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2AE20-F5BE-4CFE-A66C-C72061D17BB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9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0DF31-E1B4-4667-9D64-9089242EC9A9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11B1C-2D86-490A-B1A8-95B345D0683E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02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A7CA4-9E65-44E3-9459-EA6C84AFAB87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B050E-98E7-4367-A9E5-B9F875A4E7D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82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95591-E3FA-491E-B3D1-D4283D117BD3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6D881-8AEA-4310-9E5C-364B40DCE935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575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007F5-1906-4A9A-B70A-E51D6704E7EC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C788-D248-417F-B3F8-02A02CC5E51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47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1F22E-96B5-4F64-B87B-980E69C908D0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47051-412E-4AA0-9407-4939969ADD9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15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BBB8-2372-4B8F-900E-3551A9FD3BE0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64E94-91A2-4B71-B067-FDAD44AE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10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34104-BDF5-4CF5-B76F-FA9A78CE3525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17E11-479F-4215-AC75-EB4B2DF58F6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99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E098F4-1BCF-4B5F-A8CB-D3A1104BE7AA}" type="datetimeFigureOut">
              <a:rPr lang="nl-NL" smtClean="0"/>
              <a:pPr>
                <a:defRPr/>
              </a:pPr>
              <a:t>21-6-2019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42EF60-5D00-4129-A441-6967A3FCB399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29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rekentoppers.nl/" TargetMode="External"/><Relationship Id="rId7" Type="http://schemas.openxmlformats.org/officeDocument/2006/relationships/hyperlink" Target="mailto:mdoornbosch@detooropmavo.nl" TargetMode="External"/><Relationship Id="rId2" Type="http://schemas.openxmlformats.org/officeDocument/2006/relationships/hyperlink" Target="http://www.digischoo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alzee.nl/" TargetMode="External"/><Relationship Id="rId5" Type="http://schemas.openxmlformats.org/officeDocument/2006/relationships/hyperlink" Target="http://www.rekentuin.nl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topografieindeklas.nl/topotrainer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cvozwfryslan.magister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blik.n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youtu.be/Vj6CMRCw7bo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ooropmavo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0"/>
          <a:stretch/>
        </p:blipFill>
        <p:spPr>
          <a:xfrm>
            <a:off x="-28596" y="1567249"/>
            <a:ext cx="9172595" cy="5290751"/>
          </a:xfrm>
          <a:prstGeom prst="rect">
            <a:avLst/>
          </a:prstGeom>
        </p:spPr>
      </p:pic>
      <p:sp>
        <p:nvSpPr>
          <p:cNvPr id="9219" name="Ondertitel 2"/>
          <p:cNvSpPr>
            <a:spLocks noGrp="1"/>
          </p:cNvSpPr>
          <p:nvPr>
            <p:ph type="subTitle" idx="1"/>
          </p:nvPr>
        </p:nvSpPr>
        <p:spPr>
          <a:xfrm>
            <a:off x="1381854" y="1052736"/>
            <a:ext cx="6440760" cy="1201688"/>
          </a:xfrm>
        </p:spPr>
        <p:txBody>
          <a:bodyPr>
            <a:normAutofit fontScale="92500"/>
          </a:bodyPr>
          <a:lstStyle/>
          <a:p>
            <a:pPr marR="0" eaLnBrk="1" hangingPunct="1"/>
            <a:endParaRPr lang="nl-NL" dirty="0" smtClean="0"/>
          </a:p>
          <a:p>
            <a:pPr marR="0" eaLnBrk="1" hangingPunct="1"/>
            <a:r>
              <a:rPr lang="nl-NL" dirty="0">
                <a:solidFill>
                  <a:schemeClr val="bg1"/>
                </a:solidFill>
              </a:rPr>
              <a:t>I</a:t>
            </a:r>
            <a:r>
              <a:rPr lang="nl-NL" sz="3200" dirty="0" smtClean="0">
                <a:solidFill>
                  <a:schemeClr val="bg1"/>
                </a:solidFill>
              </a:rPr>
              <a:t>nformatie brugklasleerlingen en ouders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B1CED-A444-4070-9A2B-04F9CB184487}" type="slidenum">
              <a:rPr lang="nl-N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>
              <a:solidFill>
                <a:prstClr val="black"/>
              </a:solidFill>
            </a:endParaRPr>
          </a:p>
        </p:txBody>
      </p:sp>
      <p:sp>
        <p:nvSpPr>
          <p:cNvPr id="10243" name="Tekstvak 3"/>
          <p:cNvSpPr txBox="1">
            <a:spLocks noChangeArrowheads="1"/>
          </p:cNvSpPr>
          <p:nvPr/>
        </p:nvSpPr>
        <p:spPr bwMode="auto">
          <a:xfrm>
            <a:off x="641779" y="2195736"/>
            <a:ext cx="8143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solidFill>
                  <a:prstClr val="black"/>
                </a:solidFill>
                <a:latin typeface="+mn-lt"/>
                <a:cs typeface="Arial" charset="0"/>
              </a:rPr>
              <a:t>Begeleiding leerlingen met dyslexie en    taalzwakke leerlingen.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32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solidFill>
                  <a:prstClr val="black"/>
                </a:solidFill>
                <a:latin typeface="+mn-lt"/>
                <a:cs typeface="Arial" charset="0"/>
              </a:rPr>
              <a:t>Begeleiding leerlingen met dyscalculie en rekenzwakke leerlingen.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3200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44" name="Picture 5" descr="C:\Documents and Settings\Gert &amp; Margriet\Local Settings\Temporary Internet Files\Content.IE5\RQ2V13AY\MCj0436161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65" y="4320811"/>
            <a:ext cx="32146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2619024" y="0"/>
            <a:ext cx="6524976" cy="13209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4800" dirty="0" smtClean="0"/>
              <a:t>Remedial Teaching</a:t>
            </a:r>
            <a:endParaRPr lang="nl-NL" sz="4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7"/>
    </mc:Choice>
    <mc:Fallback xmlns="">
      <p:transition spd="slow" advTm="667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19024" y="0"/>
            <a:ext cx="6507856" cy="132098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Wat kunt u doen?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r>
              <a:rPr lang="nl-NL" sz="11200" dirty="0" smtClean="0">
                <a:cs typeface="Arial" pitchFamily="34" charset="0"/>
              </a:rPr>
              <a:t>Websites met oefenprogramma’s:</a:t>
            </a:r>
          </a:p>
          <a:p>
            <a:pPr marL="109537" indent="0">
              <a:buNone/>
            </a:pPr>
            <a:r>
              <a:rPr lang="nl-NL" sz="11200" dirty="0">
                <a:cs typeface="Arial" pitchFamily="34" charset="0"/>
              </a:rPr>
              <a:t> </a:t>
            </a:r>
            <a:r>
              <a:rPr lang="nl-NL" sz="11200" dirty="0" smtClean="0">
                <a:cs typeface="Arial" pitchFamily="34" charset="0"/>
              </a:rPr>
              <a:t>  </a:t>
            </a:r>
            <a:r>
              <a:rPr lang="nl-NL" sz="11200" dirty="0" smtClean="0">
                <a:cs typeface="Arial" pitchFamily="34" charset="0"/>
                <a:hlinkClick r:id="rId2"/>
              </a:rPr>
              <a:t>www.digischool.nl</a:t>
            </a:r>
            <a:r>
              <a:rPr lang="nl-NL" sz="11200" dirty="0" smtClean="0">
                <a:cs typeface="Arial" pitchFamily="34" charset="0"/>
              </a:rPr>
              <a:t>;</a:t>
            </a:r>
          </a:p>
          <a:p>
            <a:pPr marL="109537" indent="0">
              <a:buNone/>
            </a:pPr>
            <a:r>
              <a:rPr lang="nl-NL" sz="11200" dirty="0">
                <a:cs typeface="Arial" pitchFamily="34" charset="0"/>
              </a:rPr>
              <a:t> </a:t>
            </a:r>
            <a:r>
              <a:rPr lang="nl-NL" sz="11200" dirty="0" smtClean="0">
                <a:cs typeface="Arial" pitchFamily="34" charset="0"/>
              </a:rPr>
              <a:t>  </a:t>
            </a:r>
            <a:r>
              <a:rPr lang="nl-NL" sz="11200" dirty="0" smtClean="0">
                <a:cs typeface="Arial" pitchFamily="34" charset="0"/>
                <a:hlinkClick r:id="rId3"/>
              </a:rPr>
              <a:t>www.rekentoppers.nl</a:t>
            </a:r>
            <a:r>
              <a:rPr lang="nl-NL" sz="11200" dirty="0" smtClean="0">
                <a:cs typeface="Arial" pitchFamily="34" charset="0"/>
              </a:rPr>
              <a:t>;</a:t>
            </a:r>
          </a:p>
          <a:p>
            <a:pPr marL="109537" indent="0">
              <a:buNone/>
            </a:pPr>
            <a:r>
              <a:rPr lang="nl-NL" sz="11200" dirty="0">
                <a:cs typeface="Arial" pitchFamily="34" charset="0"/>
              </a:rPr>
              <a:t> </a:t>
            </a:r>
            <a:r>
              <a:rPr lang="nl-NL" sz="11200" dirty="0" smtClean="0">
                <a:cs typeface="Arial" pitchFamily="34" charset="0"/>
              </a:rPr>
              <a:t>  </a:t>
            </a:r>
            <a:r>
              <a:rPr lang="nl-NL" sz="11200" dirty="0" smtClean="0">
                <a:cs typeface="Arial" pitchFamily="34" charset="0"/>
                <a:hlinkClick r:id="rId4"/>
              </a:rPr>
              <a:t>http://topografieindeklas.nl/topotrainer</a:t>
            </a:r>
            <a:r>
              <a:rPr lang="nl-NL" sz="11200" dirty="0" smtClean="0">
                <a:cs typeface="Arial" pitchFamily="34" charset="0"/>
              </a:rPr>
              <a:t> </a:t>
            </a:r>
          </a:p>
          <a:p>
            <a:pPr marL="109537" indent="0">
              <a:buNone/>
            </a:pPr>
            <a:r>
              <a:rPr lang="nl-NL" sz="11200" dirty="0">
                <a:cs typeface="Arial" pitchFamily="34" charset="0"/>
              </a:rPr>
              <a:t> </a:t>
            </a:r>
            <a:r>
              <a:rPr lang="nl-NL" sz="11200" dirty="0" smtClean="0">
                <a:cs typeface="Arial" pitchFamily="34" charset="0"/>
              </a:rPr>
              <a:t>  </a:t>
            </a:r>
            <a:r>
              <a:rPr lang="nl-NL" sz="11200" dirty="0" smtClean="0">
                <a:cs typeface="Arial" pitchFamily="34" charset="0"/>
                <a:hlinkClick r:id="rId5"/>
              </a:rPr>
              <a:t>www.rekentuin.nl</a:t>
            </a:r>
            <a:r>
              <a:rPr lang="nl-NL" sz="11200" dirty="0" smtClean="0">
                <a:cs typeface="Arial" pitchFamily="34" charset="0"/>
              </a:rPr>
              <a:t> (betaald); </a:t>
            </a:r>
          </a:p>
          <a:p>
            <a:pPr marL="109537" indent="0">
              <a:buNone/>
            </a:pPr>
            <a:r>
              <a:rPr lang="nl-NL" sz="11200" dirty="0">
                <a:cs typeface="Arial" pitchFamily="34" charset="0"/>
              </a:rPr>
              <a:t> </a:t>
            </a:r>
            <a:r>
              <a:rPr lang="nl-NL" sz="11200" dirty="0" smtClean="0">
                <a:cs typeface="Arial" pitchFamily="34" charset="0"/>
              </a:rPr>
              <a:t>  </a:t>
            </a:r>
            <a:r>
              <a:rPr lang="nl-NL" sz="11200" dirty="0" smtClean="0">
                <a:cs typeface="Arial" pitchFamily="34" charset="0"/>
                <a:hlinkClick r:id="rId6"/>
              </a:rPr>
              <a:t>www.taalzee.nl</a:t>
            </a:r>
            <a:r>
              <a:rPr lang="nl-NL" sz="11200" dirty="0" smtClean="0">
                <a:cs typeface="Arial" pitchFamily="34" charset="0"/>
              </a:rPr>
              <a:t> (betaald);</a:t>
            </a:r>
          </a:p>
          <a:p>
            <a:pPr marL="109537" indent="0">
              <a:buNone/>
            </a:pPr>
            <a:r>
              <a:rPr lang="nl-NL" sz="11200" dirty="0">
                <a:cs typeface="Arial" pitchFamily="34" charset="0"/>
              </a:rPr>
              <a:t> </a:t>
            </a:r>
            <a:r>
              <a:rPr lang="nl-NL" sz="11200" dirty="0" smtClean="0">
                <a:cs typeface="Arial" pitchFamily="34" charset="0"/>
              </a:rPr>
              <a:t>  via Google: </a:t>
            </a:r>
            <a:r>
              <a:rPr lang="nl-NL" sz="11200" dirty="0" err="1" smtClean="0">
                <a:cs typeface="Arial" pitchFamily="34" charset="0"/>
              </a:rPr>
              <a:t>ntr</a:t>
            </a:r>
            <a:r>
              <a:rPr lang="nl-NL" sz="11200" dirty="0" smtClean="0">
                <a:cs typeface="Arial" pitchFamily="34" charset="0"/>
              </a:rPr>
              <a:t> taalspel.</a:t>
            </a:r>
          </a:p>
          <a:p>
            <a:pPr marL="109537" indent="0">
              <a:buNone/>
            </a:pPr>
            <a:endParaRPr lang="nl-NL" sz="11200" dirty="0">
              <a:cs typeface="Arial" pitchFamily="34" charset="0"/>
            </a:endParaRPr>
          </a:p>
          <a:p>
            <a:pPr marL="109537" indent="0">
              <a:buNone/>
            </a:pPr>
            <a:r>
              <a:rPr lang="nl-NL" sz="11200" dirty="0" smtClean="0">
                <a:cs typeface="Arial" pitchFamily="34" charset="0"/>
              </a:rPr>
              <a:t>Info: </a:t>
            </a:r>
          </a:p>
          <a:p>
            <a:pPr marL="109537" indent="0">
              <a:buNone/>
            </a:pPr>
            <a:r>
              <a:rPr lang="nl-NL" sz="11200" dirty="0" smtClean="0">
                <a:cs typeface="Arial" pitchFamily="34" charset="0"/>
                <a:hlinkClick r:id="rId7"/>
              </a:rPr>
              <a:t>mdoornbosch@detooropmavo.nl</a:t>
            </a:r>
            <a:r>
              <a:rPr lang="nl-NL" sz="11200" dirty="0" smtClean="0">
                <a:cs typeface="Arial" pitchFamily="34" charset="0"/>
              </a:rPr>
              <a:t> </a:t>
            </a:r>
            <a:endParaRPr lang="nl-NL" sz="11200" dirty="0">
              <a:cs typeface="Arial" pitchFamily="34" charset="0"/>
            </a:endParaRPr>
          </a:p>
          <a:p>
            <a:pPr marL="109537" indent="0">
              <a:buNone/>
            </a:pP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  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1026" name="Picture 2" descr="C:\Users\lverhagen\AppData\Local\Microsoft\Windows\Temporary Internet Files\Content.IE5\5L8YJMKT\girl-160167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9112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50" y="465313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7"/>
    </mc:Choice>
    <mc:Fallback xmlns="">
      <p:transition spd="slow" advTm="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 rotWithShape="1">
          <a:blip r:embed="rId3"/>
          <a:srcRect t="5473" b="3617"/>
          <a:stretch/>
        </p:blipFill>
        <p:spPr>
          <a:xfrm>
            <a:off x="323528" y="1412776"/>
            <a:ext cx="8568952" cy="5256584"/>
          </a:xfrm>
          <a:prstGeom prst="rect">
            <a:avLst/>
          </a:prstGeom>
        </p:spPr>
      </p:pic>
      <p:pic>
        <p:nvPicPr>
          <p:cNvPr id="3074" name="Picture 2" descr="https://www.cvo-zwfryslan.nl/Portals/0/documenten/Home/imag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4" y="244655"/>
            <a:ext cx="3390900" cy="107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 rotWithShape="1">
          <a:blip r:embed="rId3"/>
          <a:srcRect t="9402" b="3513"/>
          <a:stretch/>
        </p:blipFill>
        <p:spPr>
          <a:xfrm>
            <a:off x="179512" y="1556792"/>
            <a:ext cx="8712968" cy="4955219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3"/>
          <a:srcRect t="10587" r="97684" b="56177"/>
          <a:stretch/>
        </p:blipFill>
        <p:spPr bwMode="auto">
          <a:xfrm>
            <a:off x="6084168" y="548680"/>
            <a:ext cx="814760" cy="5842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23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 rotWithShape="1">
          <a:blip r:embed="rId3"/>
          <a:srcRect t="9381" b="3842"/>
          <a:stretch/>
        </p:blipFill>
        <p:spPr>
          <a:xfrm>
            <a:off x="179512" y="1412776"/>
            <a:ext cx="8820472" cy="52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 rotWithShape="1">
          <a:blip r:embed="rId3"/>
          <a:srcRect t="9651" b="10268"/>
          <a:stretch/>
        </p:blipFill>
        <p:spPr>
          <a:xfrm>
            <a:off x="251520" y="1532238"/>
            <a:ext cx="8604448" cy="50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2050" name="Picture 2" descr="Afbeeldingsresultaat voor 1bli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959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youtub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34302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30602" y="519917"/>
            <a:ext cx="591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Agenda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36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9023" y="0"/>
            <a:ext cx="6489101" cy="13209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800" dirty="0" smtClean="0"/>
              <a:t>Roosterwijzigingen</a:t>
            </a:r>
            <a:endParaRPr lang="nl-NL" dirty="0"/>
          </a:p>
        </p:txBody>
      </p:sp>
      <p:sp>
        <p:nvSpPr>
          <p:cNvPr id="13315" name="Tijdelijke aanduiding voor inhoud 4"/>
          <p:cNvSpPr>
            <a:spLocks noGrp="1"/>
          </p:cNvSpPr>
          <p:nvPr>
            <p:ph idx="1"/>
          </p:nvPr>
        </p:nvSpPr>
        <p:spPr>
          <a:xfrm>
            <a:off x="517748" y="1466131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3" pitchFamily="18" charset="2"/>
              <a:buNone/>
            </a:pPr>
            <a:endParaRPr lang="nl-NL" dirty="0" smtClean="0">
              <a:hlinkClick r:id="rId3"/>
            </a:endParaRPr>
          </a:p>
          <a:p>
            <a:pPr eaLnBrk="1" hangingPunct="1">
              <a:buFont typeface="Wingdings 3" pitchFamily="18" charset="2"/>
              <a:buNone/>
            </a:pPr>
            <a:endParaRPr lang="nl-NL" dirty="0">
              <a:hlinkClick r:id="rId3"/>
            </a:endParaRPr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Bij ziekte van een docent is er vervanging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611560" y="1988840"/>
            <a:ext cx="7776864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www.detooropmavo.nl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37400" t="63300" r="56300" b="25500"/>
          <a:stretch/>
        </p:blipFill>
        <p:spPr>
          <a:xfrm>
            <a:off x="1805311" y="3215739"/>
            <a:ext cx="1750248" cy="1750248"/>
          </a:xfrm>
          <a:prstGeom prst="rect">
            <a:avLst/>
          </a:prstGeom>
        </p:spPr>
      </p:pic>
      <p:pic>
        <p:nvPicPr>
          <p:cNvPr id="1030" name="Picture 6" descr="Afbeeldingsresultaat voor magister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22" y="3215739"/>
            <a:ext cx="1563462" cy="17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9024" y="0"/>
            <a:ext cx="6524976" cy="1320980"/>
          </a:xfrm>
        </p:spPr>
        <p:txBody>
          <a:bodyPr/>
          <a:lstStyle/>
          <a:p>
            <a:r>
              <a:rPr lang="nl-NL" dirty="0" smtClean="0"/>
              <a:t>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 smtClean="0"/>
              <a:t>Communicatie tussen ouders en school loopt in eerste instantie altijd via de mentor. </a:t>
            </a:r>
          </a:p>
          <a:p>
            <a:pPr marL="0" indent="0">
              <a:buNone/>
            </a:pPr>
            <a:r>
              <a:rPr lang="nl-NL" dirty="0" smtClean="0"/>
              <a:t>Hij/zij is het meest geïnformeerd over uw zoon/dochter.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Indien er opgeschaald moet worden is de route na de mentor naar afdelingscoördinator en daarna naar de schoolleiding.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Gelieve hiervoor de mail te gebruiken en niet de ELO van uw kind.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54859"/>
            <a:ext cx="3546079" cy="323210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r>
              <a:rPr lang="nl-NL" dirty="0" smtClean="0"/>
              <a:t>Sporttenue</a:t>
            </a:r>
          </a:p>
          <a:p>
            <a:r>
              <a:rPr lang="nl-NL" dirty="0" smtClean="0"/>
              <a:t>Kluisjes</a:t>
            </a:r>
          </a:p>
          <a:p>
            <a:r>
              <a:rPr lang="nl-NL" dirty="0" smtClean="0"/>
              <a:t>+ programma’s</a:t>
            </a:r>
          </a:p>
          <a:p>
            <a:pPr lvl="1"/>
            <a:r>
              <a:rPr lang="nl-NL" sz="3200" dirty="0"/>
              <a:t> </a:t>
            </a:r>
            <a:r>
              <a:rPr lang="nl-NL" sz="3200" dirty="0" smtClean="0"/>
              <a:t>Techniek</a:t>
            </a:r>
          </a:p>
          <a:p>
            <a:pPr lvl="1"/>
            <a:r>
              <a:rPr lang="nl-NL" sz="3200" dirty="0" smtClean="0"/>
              <a:t> Atelier</a:t>
            </a:r>
          </a:p>
          <a:p>
            <a:pPr lvl="1"/>
            <a:r>
              <a:rPr lang="nl-NL" sz="3200" dirty="0" smtClean="0"/>
              <a:t> Sport </a:t>
            </a:r>
          </a:p>
          <a:p>
            <a:pPr lvl="1"/>
            <a:r>
              <a:rPr lang="nl-NL" sz="3200" dirty="0" smtClean="0"/>
              <a:t>Spaans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19024" y="0"/>
            <a:ext cx="6524976" cy="13209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Start schooljaar </a:t>
            </a:r>
            <a:r>
              <a:rPr lang="nl-NL" sz="4800" dirty="0" smtClean="0"/>
              <a:t>2019-2020</a:t>
            </a:r>
            <a:endParaRPr lang="nl-NL" dirty="0"/>
          </a:p>
        </p:txBody>
      </p:sp>
      <p:sp>
        <p:nvSpPr>
          <p:cNvPr id="11266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58411"/>
          </a:xfrm>
        </p:spPr>
        <p:txBody>
          <a:bodyPr>
            <a:normAutofit/>
          </a:bodyPr>
          <a:lstStyle/>
          <a:p>
            <a:r>
              <a:rPr lang="nl-NL" dirty="0" smtClean="0"/>
              <a:t>Maandag 2 september, vanaf 13.00 uur</a:t>
            </a:r>
          </a:p>
          <a:p>
            <a:pPr marL="0" indent="0" eaLnBrk="1" hangingPunct="1">
              <a:buNone/>
            </a:pPr>
            <a:r>
              <a:rPr lang="nl-NL" dirty="0" smtClean="0"/>
              <a:t>    Rooster ophalen bij de mentor</a:t>
            </a:r>
          </a:p>
          <a:p>
            <a:pPr marL="0" indent="0" eaLnBrk="1" hangingPunct="1">
              <a:buNone/>
            </a:pPr>
            <a:endParaRPr lang="nl-NL" dirty="0" smtClean="0"/>
          </a:p>
          <a:p>
            <a:r>
              <a:rPr lang="nl-NL" dirty="0" smtClean="0"/>
              <a:t>Dinsdag 3 september, 1</a:t>
            </a:r>
            <a:r>
              <a:rPr lang="nl-NL" baseline="30000" dirty="0" smtClean="0"/>
              <a:t>e</a:t>
            </a:r>
            <a:r>
              <a:rPr lang="nl-NL" dirty="0" smtClean="0"/>
              <a:t> lesdag</a:t>
            </a:r>
          </a:p>
          <a:p>
            <a:endParaRPr lang="nl-NL" dirty="0" smtClean="0"/>
          </a:p>
          <a:p>
            <a:r>
              <a:rPr lang="nl-NL" dirty="0" smtClean="0"/>
              <a:t>Schoolfotograaf 5 september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619024" y="572681"/>
            <a:ext cx="652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/>
              <a:t>Water en Plastic</a:t>
            </a:r>
            <a:endParaRPr lang="nl-NL" sz="4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Afbeeldingsresultaat voor dop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24903" r="-696" b="30627"/>
          <a:stretch/>
        </p:blipFill>
        <p:spPr bwMode="auto">
          <a:xfrm>
            <a:off x="523875" y="1916832"/>
            <a:ext cx="809625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09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800" dirty="0" smtClean="0"/>
              <a:t>Lestijden</a:t>
            </a:r>
            <a:endParaRPr lang="nl-NL" dirty="0"/>
          </a:p>
        </p:txBody>
      </p:sp>
      <p:sp>
        <p:nvSpPr>
          <p:cNvPr id="1229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6464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Aanwezig 8.15</a:t>
            </a:r>
          </a:p>
          <a:p>
            <a:pPr algn="ctr" eaLnBrk="1" hangingPunct="1">
              <a:buFont typeface="Wingdings 3" pitchFamily="18" charset="2"/>
              <a:buNone/>
            </a:pPr>
            <a:endParaRPr lang="nl-NL" sz="1100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uur  08.20 – 09.30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uur  09.30 – 10.40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>
                <a:solidFill>
                  <a:srgbClr val="FF0000"/>
                </a:solidFill>
              </a:rPr>
              <a:t>Pauze  10.40 – 11.00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uur  11.05 – 12.15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4</a:t>
            </a:r>
            <a:r>
              <a:rPr lang="nl-NL" baseline="30000" dirty="0" smtClean="0"/>
              <a:t>e</a:t>
            </a:r>
            <a:r>
              <a:rPr lang="nl-NL" dirty="0" smtClean="0"/>
              <a:t> uur  12.15 – 13.25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>
                <a:solidFill>
                  <a:srgbClr val="FF0000"/>
                </a:solidFill>
              </a:rPr>
              <a:t>Pauze  13.25 – 13.45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5</a:t>
            </a:r>
            <a:r>
              <a:rPr lang="nl-NL" baseline="30000" dirty="0" smtClean="0"/>
              <a:t>e</a:t>
            </a:r>
            <a:r>
              <a:rPr lang="nl-NL" dirty="0" smtClean="0"/>
              <a:t> uur  13.50 – 15.00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nl-NL" dirty="0" smtClean="0"/>
              <a:t>6</a:t>
            </a:r>
            <a:r>
              <a:rPr lang="nl-NL" baseline="30000" dirty="0" smtClean="0"/>
              <a:t>e</a:t>
            </a:r>
            <a:r>
              <a:rPr lang="nl-NL" dirty="0" smtClean="0"/>
              <a:t> uur  15.00 – 16.10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9024" y="0"/>
            <a:ext cx="6524976" cy="13209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800" dirty="0" smtClean="0"/>
              <a:t>Brugklaskamp</a:t>
            </a:r>
            <a:endParaRPr lang="nl-NL" dirty="0"/>
          </a:p>
        </p:txBody>
      </p:sp>
      <p:sp>
        <p:nvSpPr>
          <p:cNvPr id="1433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nl-NL" dirty="0" smtClean="0"/>
              <a:t>16 september – 18 september</a:t>
            </a:r>
          </a:p>
          <a:p>
            <a:pPr eaLnBrk="1" hangingPunct="1">
              <a:buFont typeface="Wingdings 3" pitchFamily="18" charset="2"/>
              <a:buNone/>
            </a:pPr>
            <a:endParaRPr lang="nl-NL" sz="2400" dirty="0" smtClean="0"/>
          </a:p>
        </p:txBody>
      </p:sp>
      <p:pic>
        <p:nvPicPr>
          <p:cNvPr id="14340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56" y="2132856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5809"/>
            <a:ext cx="3419872" cy="25649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312368" cy="24842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19024" y="0"/>
            <a:ext cx="6524976" cy="1320980"/>
          </a:xfrm>
        </p:spPr>
        <p:txBody>
          <a:bodyPr/>
          <a:lstStyle/>
          <a:p>
            <a:r>
              <a:rPr lang="nl-NL" sz="4800" dirty="0" smtClean="0"/>
              <a:t>Brugklaskamp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66131"/>
            <a:ext cx="6858000" cy="3990975"/>
          </a:xfrm>
        </p:spPr>
      </p:pic>
      <p:sp>
        <p:nvSpPr>
          <p:cNvPr id="8" name="Tekstvak 7"/>
          <p:cNvSpPr txBox="1"/>
          <p:nvPr/>
        </p:nvSpPr>
        <p:spPr>
          <a:xfrm>
            <a:off x="1187624" y="573325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err="1" smtClean="0">
                <a:latin typeface="+mn-lt"/>
              </a:rPr>
              <a:t>Summercamp</a:t>
            </a:r>
            <a:r>
              <a:rPr lang="nl-NL" sz="4400" dirty="0" smtClean="0">
                <a:latin typeface="+mn-lt"/>
              </a:rPr>
              <a:t> </a:t>
            </a:r>
            <a:r>
              <a:rPr lang="nl-NL" sz="4400" dirty="0" err="1" smtClean="0">
                <a:latin typeface="+mn-lt"/>
              </a:rPr>
              <a:t>Heino</a:t>
            </a:r>
            <a:r>
              <a:rPr lang="nl-NL" sz="4400" dirty="0" smtClean="0">
                <a:latin typeface="+mn-lt"/>
              </a:rPr>
              <a:t> te Wijhe</a:t>
            </a:r>
            <a:endParaRPr lang="nl-NL" sz="4400" dirty="0">
              <a:latin typeface="+mn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19024" y="0"/>
            <a:ext cx="6524976" cy="132098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err="1" smtClean="0"/>
              <a:t>Kosten</a:t>
            </a:r>
            <a:r>
              <a:rPr lang="en-US" sz="4800" dirty="0" smtClean="0"/>
              <a:t> van het </a:t>
            </a:r>
            <a:r>
              <a:rPr lang="en-US" sz="4800" dirty="0" err="1" smtClean="0"/>
              <a:t>kamp</a:t>
            </a:r>
            <a:r>
              <a:rPr lang="en-US" sz="4800" dirty="0" smtClean="0"/>
              <a:t> 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 kosten van het brugklaskamp bedragen:           € 110,- per leerling.</a:t>
            </a:r>
          </a:p>
          <a:p>
            <a:endParaRPr lang="nl-NL" dirty="0" smtClean="0"/>
          </a:p>
          <a:p>
            <a:r>
              <a:rPr lang="nl-NL" dirty="0" smtClean="0"/>
              <a:t>U zult via de e-mail een betalingsverzoek ontvangen van wis-collect. </a:t>
            </a:r>
            <a:endParaRPr lang="en-US" dirty="0" smtClean="0"/>
          </a:p>
          <a:p>
            <a:pPr marL="109537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19024" y="188640"/>
            <a:ext cx="6372200" cy="11323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800" dirty="0" smtClean="0"/>
              <a:t>Boeken bestellen</a:t>
            </a:r>
            <a:endParaRPr lang="nl-NL" sz="48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8588"/>
            <a:ext cx="7945091" cy="2964587"/>
          </a:xfrm>
        </p:spPr>
      </p:pic>
      <p:sp>
        <p:nvSpPr>
          <p:cNvPr id="4" name="Tekstvak 3"/>
          <p:cNvSpPr txBox="1"/>
          <p:nvPr/>
        </p:nvSpPr>
        <p:spPr>
          <a:xfrm>
            <a:off x="2619024" y="5013175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+mn-lt"/>
              </a:rPr>
              <a:t>www.vandijk.nl</a:t>
            </a:r>
            <a:endParaRPr lang="nl-NL" sz="4400" dirty="0">
              <a:latin typeface="+mn-lt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19024" y="0"/>
            <a:ext cx="6524976" cy="1320980"/>
          </a:xfrm>
        </p:spPr>
        <p:txBody>
          <a:bodyPr>
            <a:noAutofit/>
          </a:bodyPr>
          <a:lstStyle/>
          <a:p>
            <a:pPr algn="r"/>
            <a:r>
              <a:rPr lang="nl-NL" sz="4800" dirty="0"/>
              <a:t>Boeken </a:t>
            </a:r>
            <a:r>
              <a:rPr lang="nl-NL" sz="4800" dirty="0" smtClean="0"/>
              <a:t>bestellen,</a:t>
            </a:r>
            <a:br>
              <a:rPr lang="nl-NL" sz="4800" dirty="0" smtClean="0"/>
            </a:br>
            <a:r>
              <a:rPr lang="nl-NL" sz="4800" dirty="0" smtClean="0"/>
              <a:t>kinderlijk eenvoudig</a:t>
            </a:r>
            <a:endParaRPr lang="nl-NL" sz="4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9512" cy="98832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24013" t="24100" r="52362" b="44400"/>
          <a:stretch/>
        </p:blipFill>
        <p:spPr>
          <a:xfrm>
            <a:off x="395536" y="1428992"/>
            <a:ext cx="3578779" cy="26840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l="32675" t="31100" r="33463" b="25501"/>
          <a:stretch/>
        </p:blipFill>
        <p:spPr>
          <a:xfrm>
            <a:off x="2483768" y="2761759"/>
            <a:ext cx="5121433" cy="36921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1625614"/>
            <a:ext cx="2142696" cy="298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vak 1"/>
          <p:cNvSpPr txBox="1"/>
          <p:nvPr/>
        </p:nvSpPr>
        <p:spPr>
          <a:xfrm>
            <a:off x="395536" y="4960350"/>
            <a:ext cx="201622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Zit je in een M/H klas? Dan kies je de 1H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7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4869" t="8882" r="3846" b="5248"/>
          <a:stretch/>
        </p:blipFill>
        <p:spPr>
          <a:xfrm>
            <a:off x="395536" y="319474"/>
            <a:ext cx="6300236" cy="368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2" name="Tijdelijke aanduiding voor inhoud 1"/>
          <p:cNvSpPr>
            <a:spLocks noGrp="1"/>
          </p:cNvSpPr>
          <p:nvPr>
            <p:ph idx="1"/>
          </p:nvPr>
        </p:nvSpPr>
        <p:spPr>
          <a:xfrm>
            <a:off x="24773" y="4302006"/>
            <a:ext cx="4081428" cy="936104"/>
          </a:xfrm>
        </p:spPr>
        <p:txBody>
          <a:bodyPr>
            <a:noAutofit/>
          </a:bodyPr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nl-NL" dirty="0" smtClean="0"/>
              <a:t>Belangrijke informatie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32675" t="12201" r="33856" b="4501"/>
          <a:stretch/>
        </p:blipFill>
        <p:spPr>
          <a:xfrm rot="708262">
            <a:off x="5266723" y="1136492"/>
            <a:ext cx="3548966" cy="49685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379">
            <a:off x="3771166" y="3083379"/>
            <a:ext cx="3048156" cy="430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303</Words>
  <Application>Microsoft Office PowerPoint</Application>
  <PresentationFormat>Diavoorstelling (4:3)</PresentationFormat>
  <Paragraphs>101</Paragraphs>
  <Slides>20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3</vt:lpstr>
      <vt:lpstr>Kantoorthema</vt:lpstr>
      <vt:lpstr>PowerPoint-presentatie</vt:lpstr>
      <vt:lpstr>Start schooljaar 2019-2020</vt:lpstr>
      <vt:lpstr>Lestijden</vt:lpstr>
      <vt:lpstr>Brugklaskamp</vt:lpstr>
      <vt:lpstr>Brugklaskamp</vt:lpstr>
      <vt:lpstr> Kosten van het kamp </vt:lpstr>
      <vt:lpstr>Boeken bestellen</vt:lpstr>
      <vt:lpstr>Boeken bestellen, kinderlijk eenvoudig</vt:lpstr>
      <vt:lpstr>PowerPoint-presentatie</vt:lpstr>
      <vt:lpstr>PowerPoint-presentatie</vt:lpstr>
      <vt:lpstr>Wat kunt u doen?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Roosterwijzigingen</vt:lpstr>
      <vt:lpstr>Communicatie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Lindsay</dc:creator>
  <cp:lastModifiedBy>Lindsay Verhagen</cp:lastModifiedBy>
  <cp:revision>111</cp:revision>
  <cp:lastPrinted>2014-06-17T07:43:15Z</cp:lastPrinted>
  <dcterms:created xsi:type="dcterms:W3CDTF">2011-06-05T18:31:46Z</dcterms:created>
  <dcterms:modified xsi:type="dcterms:W3CDTF">2019-06-21T11:00:43Z</dcterms:modified>
</cp:coreProperties>
</file>