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86" r:id="rId5"/>
    <p:sldId id="287" r:id="rId6"/>
    <p:sldId id="298" r:id="rId7"/>
    <p:sldId id="297" r:id="rId8"/>
    <p:sldId id="299" r:id="rId9"/>
    <p:sldId id="300" r:id="rId10"/>
    <p:sldId id="301" r:id="rId11"/>
    <p:sldId id="302" r:id="rId12"/>
    <p:sldId id="303" r:id="rId13"/>
    <p:sldId id="296" r:id="rId14"/>
    <p:sldId id="316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7" r:id="rId23"/>
    <p:sldId id="318" r:id="rId24"/>
    <p:sldId id="31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D37987-7F48-BCFF-D71D-44B9571236AE}" name="Marijke Wiersma" initials="MW" userId="S::mwiersma@lmc-vo.nl::6b4255ab-565a-4691-bd83-af7f4b91ae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0E567-70D3-4968-9517-3806BDFC06B1}" v="40" dt="2025-01-14T18:02:5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4" autoAdjust="0"/>
    <p:restoredTop sz="89744" autoAdjust="0"/>
  </p:normalViewPr>
  <p:slideViewPr>
    <p:cSldViewPr snapToGrid="0">
      <p:cViewPr varScale="1">
        <p:scale>
          <a:sx n="93" d="100"/>
          <a:sy n="93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96F6-4C11-4AB2-B629-A91DA67E4E5D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80C5-516D-4B01-A880-1BA7FF85B8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11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C80C5-516D-4B01-A880-1BA7FF85B80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97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 : in de bus ook slapen want de volgende ochtend staan we de piste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C80C5-516D-4B01-A880-1BA7FF85B8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29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Slapen is belangrijk, sportieve reis, 7 uur worden leerlingen wakker gemaakt. 8 uur ontbijt</a:t>
            </a:r>
          </a:p>
          <a:p>
            <a:r>
              <a:rPr lang="nl-NL" dirty="0"/>
              <a:t>Tim gepakt tijdens overlopen.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C80C5-516D-4B01-A880-1BA7FF85B80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21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Gebied voor beginners en </a:t>
            </a:r>
            <a:r>
              <a:rPr lang="nl-NL" dirty="0" err="1"/>
              <a:t>gevordenen</a:t>
            </a:r>
            <a:r>
              <a:rPr lang="nl-NL" dirty="0"/>
              <a:t>. Wij nemen uw kostbaarste bezit mee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C80C5-516D-4B01-A880-1BA7FF85B80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56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8B36C-586F-1FFE-7381-CD9BD1A35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6232" y="1670623"/>
            <a:ext cx="9939711" cy="1870991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D9BB6A-0252-633B-91E0-BB27AA571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702" y="3776211"/>
            <a:ext cx="9921241" cy="196056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A578C-1317-247D-2D9B-4E398DAF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62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619AC7-7B57-A598-A6C0-DE1DB404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867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71C4E-CF1B-96EB-FBAF-5146DD0F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47" y="6356350"/>
            <a:ext cx="1550839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91BE56D5-FFCC-0473-AB3D-17D5E2289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C53E-4C45-7853-229C-E92EAECF7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752" y="306977"/>
            <a:ext cx="3932237" cy="11277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462243-588A-AB83-F30B-3964E26FC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9660" y="306977"/>
            <a:ext cx="5704511" cy="54189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21407F-F531-0CAA-6525-C3ED29E59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4752" y="1680613"/>
            <a:ext cx="3932237" cy="40452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174C35-0F59-6B49-0E07-08F7D529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7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7B1046-6257-D69D-AD56-2E6B101C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381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6AFDFF-4C83-109D-23E4-08306E33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480" y="6356350"/>
            <a:ext cx="1569720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13392B08-9C57-8544-1E0C-D13030C27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3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4D47E-B66A-A021-7E6B-0F9C4738B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232" y="317186"/>
            <a:ext cx="9939712" cy="1127760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31C178-0546-2955-A0D0-3E5B94C10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86232" y="1680615"/>
            <a:ext cx="9939712" cy="404527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B91515-2E3E-8A09-C24C-511E1C41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62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1E868-4691-A941-C599-EED26BBA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4555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F8A96-9A3F-C1DF-0B6D-F0E20407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478" y="6356350"/>
            <a:ext cx="1569722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5454778A-DDBD-BCE5-6023-F3E0878F5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1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585E7C4-96F0-E6BE-97CB-BE5BACB06C1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310195" y="306977"/>
            <a:ext cx="2304862" cy="5418909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D687F4-D202-7E73-9A43-A07D8FA4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84752" y="306977"/>
            <a:ext cx="7372538" cy="541890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E0ACF-C190-4340-A02C-44101400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7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714508-FF3A-EB78-350B-9CDB4476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452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0BD63-62B1-B37B-6E97-E74A3AC4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895" y="6356350"/>
            <a:ext cx="1559191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6A63DB49-799D-E234-37A2-A795E03C2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D0CF368-A6E3-160B-7A3A-E769868D7796}"/>
              </a:ext>
            </a:extLst>
          </p:cNvPr>
          <p:cNvSpPr/>
          <p:nvPr userDrawn="1"/>
        </p:nvSpPr>
        <p:spPr>
          <a:xfrm>
            <a:off x="10853057" y="4931229"/>
            <a:ext cx="1338943" cy="19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A0F7CA4-9C0F-F90C-BF92-E1BCC60A3517}"/>
              </a:ext>
            </a:extLst>
          </p:cNvPr>
          <p:cNvSpPr/>
          <p:nvPr userDrawn="1"/>
        </p:nvSpPr>
        <p:spPr>
          <a:xfrm>
            <a:off x="0" y="4463143"/>
            <a:ext cx="1360714" cy="239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E4BC53FF-0D40-2DD6-DC4F-89C7CABCB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374515-7DAC-019B-E233-7A06A3B0A1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887" y="306976"/>
            <a:ext cx="4625884" cy="61678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06D3215-39A2-B98C-73FA-6968D3CB2E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5230221"/>
            <a:ext cx="3771900" cy="12446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E7793E6-EE9A-2D5B-0A0D-510FAD07A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263137"/>
            <a:ext cx="6932567" cy="112776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87C7CE68-FEA3-81C7-717B-0AFE6BB2C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522" y="3467104"/>
            <a:ext cx="6934365" cy="1464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latin typeface="Work Sans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251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BB4ED-22AF-79CF-F0E9-9D6989BF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232" y="321581"/>
            <a:ext cx="9939712" cy="1127761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895BE8-C738-168C-D6DE-243D7C64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232" y="1686519"/>
            <a:ext cx="9939712" cy="40284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CB17C9-0E8C-2E90-A32A-4CD19E18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62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EC9BCB-0787-C888-DE38-D9F51EBA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455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AA5DCD-F546-DD4A-290C-EAE9D2C7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478" y="6356350"/>
            <a:ext cx="1580608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3183A60A-5943-AC55-4F7E-AFCE581F4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0F9C3-EC20-3A0D-C1E0-FAD67E02A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336" y="1726008"/>
            <a:ext cx="9969117" cy="272319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E82B27-CFA4-DB80-BE6F-4549AF48C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828" y="4705642"/>
            <a:ext cx="9969116" cy="100935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2AA356-9CA4-D2D8-C7C3-6D5D6083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682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BA3BCB-CD47-55CF-938A-5571B058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48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01DF48-4272-5F06-077E-E279D9A9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47" y="6356350"/>
            <a:ext cx="1561724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508D8590-483C-CF93-05C7-CECAAE337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BFC3-F7EE-D1ED-A101-7B751FDE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232" y="306977"/>
            <a:ext cx="9928826" cy="1127760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521E1-3B54-55C0-AFAD-D5258C931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6231" y="1695995"/>
            <a:ext cx="4776650" cy="38283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A6B056-261B-6319-F279-57D1728F7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4457" y="1695995"/>
            <a:ext cx="4800600" cy="38283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8613B7-FF3E-1A41-BCDC-534C8F7B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62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08C253-A93C-5CDD-CEDA-C4E04479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526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239342-6F0B-D612-8A96-AB341DD6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894" y="6356350"/>
            <a:ext cx="1559192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173DA9E0-B0E8-6D12-500A-D2CE9B12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9C10D-03E0-8769-0AFD-26DA9B3C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753" y="306977"/>
            <a:ext cx="9930306" cy="1155111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BEB99-A22B-7C21-43B4-AF36CA0C71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6400" y="1730775"/>
            <a:ext cx="48047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6EB018-1E6A-91DA-DE57-433FD423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0" y="2815945"/>
            <a:ext cx="4804707" cy="2942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9D4E33-A772-7A9D-27CD-2360AAE7B5E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96232" y="1730775"/>
            <a:ext cx="481882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BCD2EE-3D6C-8710-DA6C-4A9CCE30A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6232" y="2815944"/>
            <a:ext cx="4818826" cy="2942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DF5616-5480-2DD9-1D74-707E55E0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4BF7E8-B49D-B029-62D9-A3928369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034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815776-1985-A1BF-E0EF-F3E18024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895" y="6356350"/>
            <a:ext cx="1570076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EB811C61-AAFF-1EB9-51D5-F4C112B29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17D1B-204A-06C0-F081-107979D83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836" y="312790"/>
            <a:ext cx="9944107" cy="1121948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6CE12E-0893-BD08-6626-AC1AA077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1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F3090F-A9C7-FD60-BDB2-7EBA93E7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35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72C4EC-F87F-DF7C-7A65-8B4C2812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895" y="6356350"/>
            <a:ext cx="1559191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172C0129-EA82-478E-7E3D-74994AD30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8A9EF1-65F2-2F31-95BB-2D7E6FD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1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90D568-D619-D69E-C4C1-D1CDCA57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30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E94B15-B1F1-7D7F-D899-D9A0A6E5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895" y="6356350"/>
            <a:ext cx="1559191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3B27AE9D-85A2-FE3F-29A8-1F7A08B7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8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1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5DAC6-2343-21AB-EF38-49019997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752" y="308567"/>
            <a:ext cx="9930306" cy="112617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5E64C2-7EBA-7FC1-B93E-382DCB6A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566" y="1675360"/>
            <a:ext cx="6166491" cy="40614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E63EAD-676C-F2AB-EEE7-652DDC8CA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4750" y="1675360"/>
            <a:ext cx="3510912" cy="40614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E7DA0E-440C-C12F-7ABE-6996AEC5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B8B18D-0D13-C3AC-3E6F-EF83EE83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869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7D4440-A822-3BF6-7EEA-30FC255F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245" y="6356350"/>
            <a:ext cx="1539955" cy="365125"/>
          </a:xfrm>
          <a:prstGeom prst="rect">
            <a:avLst/>
          </a:prstGeom>
        </p:spPr>
        <p:txBody>
          <a:bodyPr/>
          <a:lstStyle/>
          <a:p>
            <a:fld id="{D2E43627-5C96-5C4C-9A6F-C016BC137E4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7CEB9FBB-297A-C5BA-5FE5-253AACAAD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8C507F-FE7B-1B1C-EC24-42EBAA17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32" y="321582"/>
            <a:ext cx="9944158" cy="112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633903-CFA8-83C5-7A45-C039FE8A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231" y="1680615"/>
            <a:ext cx="9944159" cy="4050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43C604-C43E-5079-E4AC-EC8FBE8AF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11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2D5779-BFC9-7B4D-85E5-943E1D8EA186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5B97D4-D3D2-0E01-5909-1C5FEE2D6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45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90EBE-831A-D378-962A-25A93790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4479" y="6356350"/>
            <a:ext cx="157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pic>
        <p:nvPicPr>
          <p:cNvPr id="7" name="Afbeelding 6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A8E44E2A-B405-A006-5A2D-DE9A604987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306977"/>
            <a:ext cx="1127760" cy="1127760"/>
          </a:xfrm>
          <a:prstGeom prst="rect">
            <a:avLst/>
          </a:prstGeom>
        </p:spPr>
      </p:pic>
      <p:pic>
        <p:nvPicPr>
          <p:cNvPr id="16" name="Afbeelding 15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B491B40B-D3CB-2D11-C918-8B1D1CEA273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5887281"/>
            <a:ext cx="672737" cy="834194"/>
          </a:xfrm>
          <a:prstGeom prst="rect">
            <a:avLst/>
          </a:prstGeom>
        </p:spPr>
      </p:pic>
      <p:pic>
        <p:nvPicPr>
          <p:cNvPr id="18" name="Afbeelding 17" descr="Afbeelding met Kleurrijkheid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469BCF68-C6B3-1644-21AA-095445C5D1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780" y="5177386"/>
            <a:ext cx="1123219" cy="168482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E9932FD-D94D-66A5-D2DF-30EE7A716DF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21" y="4614103"/>
            <a:ext cx="563282" cy="11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497CE"/>
          </a:solidFill>
          <a:latin typeface="Work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sthof-hauserwirt.a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277ED-CF11-312B-E57F-CC5920FF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2DCCC6-37AF-74A1-DE08-A34E91F8EFB0}"/>
              </a:ext>
            </a:extLst>
          </p:cNvPr>
          <p:cNvSpPr txBox="1"/>
          <p:nvPr/>
        </p:nvSpPr>
        <p:spPr>
          <a:xfrm>
            <a:off x="8631194" y="1927654"/>
            <a:ext cx="26350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Mentor:</a:t>
            </a:r>
          </a:p>
        </p:txBody>
      </p:sp>
      <p:pic>
        <p:nvPicPr>
          <p:cNvPr id="6" name="Afbeelding 5" descr="Afbeelding met buitenshuis, persoon, hemel, sneeuw&#10;&#10;Automatisch gegenereerde beschrijving">
            <a:extLst>
              <a:ext uri="{FF2B5EF4-FFF2-40B4-BE49-F238E27FC236}">
                <a16:creationId xmlns:a16="http://schemas.microsoft.com/office/drawing/2014/main" id="{98D0D5D9-6B9B-9E3B-83AB-35CF7AA1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15"/>
          <a:stretch/>
        </p:blipFill>
        <p:spPr>
          <a:xfrm>
            <a:off x="9982" y="0"/>
            <a:ext cx="12192000" cy="83530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688" y="216053"/>
            <a:ext cx="6929682" cy="1191508"/>
          </a:xfrm>
        </p:spPr>
        <p:txBody>
          <a:bodyPr>
            <a:normAutofit/>
          </a:bodyPr>
          <a:lstStyle/>
          <a:p>
            <a:r>
              <a:rPr lang="nl-NL" sz="6000" dirty="0" err="1">
                <a:solidFill>
                  <a:schemeClr val="bg1"/>
                </a:solidFill>
                <a:latin typeface="Work Sans Black"/>
              </a:rPr>
              <a:t>Skireis</a:t>
            </a:r>
            <a:r>
              <a:rPr lang="nl-NL" sz="6000" dirty="0">
                <a:solidFill>
                  <a:schemeClr val="bg1"/>
                </a:solidFill>
                <a:latin typeface="Work Sans Black"/>
              </a:rPr>
              <a:t> 2025</a:t>
            </a:r>
            <a:endParaRPr lang="nl-NL" sz="600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5E6595-7C93-B40F-1852-ABF0E8C0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358" y="365382"/>
            <a:ext cx="684400" cy="6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Work Sans Black"/>
              </a:rPr>
              <a:t>Het gebied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2053DD-31AC-6956-38F4-AE902D4F2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284" y="1449342"/>
            <a:ext cx="6748593" cy="49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1771959-C745-47EC-CABA-6CDFD396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0865"/>
            <a:ext cx="1126435" cy="2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Het gebied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2053DD-31AC-6956-38F4-AE902D4F2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 bwMode="auto">
          <a:xfrm>
            <a:off x="-244549" y="-95693"/>
            <a:ext cx="12436549" cy="69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0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Materiaalhuur</a:t>
            </a:r>
            <a:endParaRPr lang="nl-NL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3497F89-79B8-3FDF-041F-4BC469C9F5F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54575" y="3910687"/>
            <a:ext cx="4203025" cy="21589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2DE387-16B0-C8F0-DC77-A945CF17C95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7706" y="1270085"/>
            <a:ext cx="3498532" cy="21589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0686F0-0DDD-2406-86D5-81C2C86D4B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0673" y="3932998"/>
            <a:ext cx="2023914" cy="23493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C3FA6E-330C-7F82-E159-3C7888B6A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232" y="1450585"/>
            <a:ext cx="3845525" cy="23722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63332D0-81B3-9CD5-D2FC-459EC4D22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400689"/>
            <a:ext cx="1337505" cy="23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Weersomstandigheden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8D27D7A-53EE-8844-1FE6-1B30203D3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5"/>
          <a:stretch/>
        </p:blipFill>
        <p:spPr>
          <a:xfrm>
            <a:off x="0" y="1683765"/>
            <a:ext cx="7680152" cy="5203732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A1361AD-0456-24CA-E59B-8656626A019D}"/>
              </a:ext>
            </a:extLst>
          </p:cNvPr>
          <p:cNvSpPr txBox="1">
            <a:spLocks/>
          </p:cNvSpPr>
          <p:nvPr/>
        </p:nvSpPr>
        <p:spPr>
          <a:xfrm>
            <a:off x="8547652" y="1232947"/>
            <a:ext cx="7111607" cy="38230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95"/>
              </a:spcBef>
              <a:buFont typeface="Arial" panose="020B0604020202020204" pitchFamily="34" charset="0"/>
              <a:buNone/>
            </a:pPr>
            <a:endParaRPr lang="nl-NL" sz="2800" b="1" kern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 marL="0" indent="0">
              <a:spcBef>
                <a:spcPts val="695"/>
              </a:spcBef>
              <a:buFont typeface="Arial" panose="020B0604020202020204" pitchFamily="34" charset="0"/>
              <a:buNone/>
            </a:pPr>
            <a:r>
              <a:rPr lang="nl-NL" sz="2800" b="1" kern="0">
                <a:solidFill>
                  <a:srgbClr val="000000"/>
                </a:solidFill>
                <a:latin typeface="Calibri"/>
                <a:cs typeface="Tahoma" pitchFamily="2"/>
              </a:rPr>
              <a:t>Materiaal:</a:t>
            </a:r>
          </a:p>
          <a:p>
            <a:pPr marL="0" indent="0">
              <a:spcBef>
                <a:spcPts val="695"/>
              </a:spcBef>
              <a:buFont typeface="Arial" panose="020B0604020202020204" pitchFamily="34" charset="0"/>
              <a:buNone/>
            </a:pPr>
            <a:endParaRPr lang="nl-NL" sz="2800" b="1" kern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>
              <a:spcBef>
                <a:spcPts val="695"/>
              </a:spcBef>
            </a:pPr>
            <a:r>
              <a:rPr lang="nl-NL" sz="2800" b="1" kern="0">
                <a:solidFill>
                  <a:srgbClr val="000000"/>
                </a:solidFill>
                <a:latin typeface="Calibri"/>
                <a:cs typeface="Tahoma" pitchFamily="2"/>
              </a:rPr>
              <a:t>Sneeuwbril</a:t>
            </a:r>
          </a:p>
          <a:p>
            <a:pPr>
              <a:spcBef>
                <a:spcPts val="695"/>
              </a:spcBef>
            </a:pPr>
            <a:r>
              <a:rPr lang="nl-NL" sz="2800" b="1" kern="0">
                <a:solidFill>
                  <a:srgbClr val="000000"/>
                </a:solidFill>
                <a:latin typeface="Calibri"/>
                <a:cs typeface="Tahoma" pitchFamily="2"/>
              </a:rPr>
              <a:t>Zonnebril</a:t>
            </a:r>
          </a:p>
          <a:p>
            <a:pPr>
              <a:spcBef>
                <a:spcPts val="695"/>
              </a:spcBef>
            </a:pPr>
            <a:r>
              <a:rPr lang="nl-NL" sz="2800" b="1" kern="0">
                <a:solidFill>
                  <a:srgbClr val="000000"/>
                </a:solidFill>
                <a:latin typeface="Calibri"/>
                <a:cs typeface="Tahoma" pitchFamily="2"/>
              </a:rPr>
              <a:t>Handschoenen 2x</a:t>
            </a:r>
          </a:p>
          <a:p>
            <a:pPr>
              <a:spcBef>
                <a:spcPts val="695"/>
              </a:spcBef>
            </a:pPr>
            <a:r>
              <a:rPr lang="nl-NL" sz="2800" b="1" kern="0">
                <a:solidFill>
                  <a:srgbClr val="000000"/>
                </a:solidFill>
                <a:latin typeface="Calibri"/>
                <a:cs typeface="Tahoma" pitchFamily="2"/>
              </a:rPr>
              <a:t>Skisokken</a:t>
            </a:r>
          </a:p>
          <a:p>
            <a:pPr>
              <a:spcBef>
                <a:spcPts val="695"/>
              </a:spcBef>
            </a:pPr>
            <a:r>
              <a:rPr lang="nl-NL" sz="2800" b="1" kern="0">
                <a:solidFill>
                  <a:srgbClr val="000000"/>
                </a:solidFill>
                <a:latin typeface="Calibri"/>
                <a:cs typeface="Tahoma" pitchFamily="2"/>
              </a:rPr>
              <a:t>Thermokleding</a:t>
            </a:r>
            <a:endParaRPr lang="nl-NL" sz="28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</p:txBody>
      </p:sp>
      <p:pic>
        <p:nvPicPr>
          <p:cNvPr id="3" name="Tijdelijke aanduiding voor inhoud 4" descr="Afbeelding met hemel, buitenshuis, sleeplift, transport&#10;&#10;Automatisch gegenereerde beschrijving">
            <a:extLst>
              <a:ext uri="{FF2B5EF4-FFF2-40B4-BE49-F238E27FC236}">
                <a16:creationId xmlns:a16="http://schemas.microsoft.com/office/drawing/2014/main" id="{DB969526-419A-58E4-89C5-459CB228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5932"/>
            <a:ext cx="7914887" cy="5189088"/>
          </a:xfrm>
          <a:prstGeom prst="rect">
            <a:avLst/>
          </a:prstGeom>
        </p:spPr>
      </p:pic>
      <p:pic>
        <p:nvPicPr>
          <p:cNvPr id="9" name="Afbeelding 8" descr="Afbeelding met buiten, skiën, sneeuw, lucht&#10;&#10;Automatisch gegenereerde beschrijving">
            <a:extLst>
              <a:ext uri="{FF2B5EF4-FFF2-40B4-BE49-F238E27FC236}">
                <a16:creationId xmlns:a16="http://schemas.microsoft.com/office/drawing/2014/main" id="{7DB7D172-9B6D-2B46-6309-AD96078DA3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6745"/>
            <a:ext cx="7914887" cy="52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Ski/snowboard lessen</a:t>
            </a:r>
          </a:p>
        </p:txBody>
      </p:sp>
      <p:pic>
        <p:nvPicPr>
          <p:cNvPr id="5" name="Tijdelijke aanduiding voor inhoud 4" descr="Afbeelding met buitenshuis, persoon, hemel, sneeuw&#10;&#10;Automatisch gegenereerde beschrijving">
            <a:extLst>
              <a:ext uri="{FF2B5EF4-FFF2-40B4-BE49-F238E27FC236}">
                <a16:creationId xmlns:a16="http://schemas.microsoft.com/office/drawing/2014/main" id="{A71EB3EE-19FE-4032-3569-5A2AE41F0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932"/>
            <a:ext cx="7149424" cy="5362068"/>
          </a:xfrm>
          <a:prstGeom prst="rect">
            <a:avLst/>
          </a:prstGeom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9EE9D91C-D338-5CE9-B10C-CF526C357F22}"/>
              </a:ext>
            </a:extLst>
          </p:cNvPr>
          <p:cNvSpPr txBox="1">
            <a:spLocks/>
          </p:cNvSpPr>
          <p:nvPr/>
        </p:nvSpPr>
        <p:spPr>
          <a:xfrm>
            <a:off x="8085762" y="1495932"/>
            <a:ext cx="3540182" cy="31105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95"/>
              </a:spcBef>
            </a:pPr>
            <a:r>
              <a:rPr lang="nl-NL" b="1" dirty="0"/>
              <a:t>Iedereen heeft les op eigen niveau</a:t>
            </a:r>
          </a:p>
          <a:p>
            <a:pPr>
              <a:spcBef>
                <a:spcPts val="695"/>
              </a:spcBef>
            </a:pPr>
            <a:endParaRPr lang="nl-NL" b="1" dirty="0"/>
          </a:p>
          <a:p>
            <a:pPr>
              <a:spcBef>
                <a:spcPts val="695"/>
              </a:spcBef>
            </a:pPr>
            <a:r>
              <a:rPr lang="nl-NL" b="1" dirty="0"/>
              <a:t>5 uur per dag</a:t>
            </a:r>
          </a:p>
          <a:p>
            <a:pPr>
              <a:spcBef>
                <a:spcPts val="695"/>
              </a:spcBef>
            </a:pPr>
            <a:endParaRPr lang="nl-NL" b="1" dirty="0"/>
          </a:p>
          <a:p>
            <a:pPr>
              <a:spcBef>
                <a:spcPts val="695"/>
              </a:spcBef>
            </a:pPr>
            <a:r>
              <a:rPr lang="nl-NL" b="1" dirty="0"/>
              <a:t>Groepjes van maximaal 10 leerlingen</a:t>
            </a:r>
          </a:p>
        </p:txBody>
      </p:sp>
    </p:spTree>
    <p:extLst>
      <p:ext uri="{BB962C8B-B14F-4D97-AF65-F5344CB8AC3E}">
        <p14:creationId xmlns:p14="http://schemas.microsoft.com/office/powerpoint/2010/main" val="336856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Ongevallen</a:t>
            </a:r>
          </a:p>
        </p:txBody>
      </p:sp>
      <p:pic>
        <p:nvPicPr>
          <p:cNvPr id="4" name="Picture 2" descr="Ischgl in de Silvretta Arena: Ski-ongeval in Ischgl">
            <a:extLst>
              <a:ext uri="{FF2B5EF4-FFF2-40B4-BE49-F238E27FC236}">
                <a16:creationId xmlns:a16="http://schemas.microsoft.com/office/drawing/2014/main" id="{BD9D4E68-0969-4E0E-104F-B38E3E6D0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74"/>
          <a:stretch/>
        </p:blipFill>
        <p:spPr bwMode="auto">
          <a:xfrm>
            <a:off x="0" y="1470606"/>
            <a:ext cx="7318712" cy="53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255B6F-A0FC-CA74-E59E-1AB5AAE44267}"/>
              </a:ext>
            </a:extLst>
          </p:cNvPr>
          <p:cNvSpPr txBox="1">
            <a:spLocks/>
          </p:cNvSpPr>
          <p:nvPr/>
        </p:nvSpPr>
        <p:spPr>
          <a:xfrm>
            <a:off x="7898296" y="1342993"/>
            <a:ext cx="3882887" cy="29705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75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kern="0" dirty="0">
                <a:latin typeface="Work Sans" pitchFamily="2" charset="0"/>
                <a:cs typeface="Tahoma" pitchFamily="2"/>
              </a:rPr>
              <a:t>Reisverzekering + wintersportdekking</a:t>
            </a:r>
          </a:p>
          <a:p>
            <a:pPr marL="0" indent="0">
              <a:spcBef>
                <a:spcPts val="175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kern="0" dirty="0">
                <a:latin typeface="Work Sans" pitchFamily="2" charset="0"/>
                <a:cs typeface="Tahoma" pitchFamily="2"/>
              </a:rPr>
              <a:t>EU verzekeringskaart (mee op de piste)</a:t>
            </a:r>
          </a:p>
          <a:p>
            <a:pPr marL="0" indent="0">
              <a:spcBef>
                <a:spcPts val="175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kern="0" dirty="0">
                <a:latin typeface="Work Sans" pitchFamily="2" charset="0"/>
                <a:cs typeface="Tahoma" pitchFamily="2"/>
              </a:rPr>
              <a:t>Paspoort of ID-kaart (mee op de piste)</a:t>
            </a:r>
          </a:p>
          <a:p>
            <a:pPr marL="0" indent="0">
              <a:spcBef>
                <a:spcPts val="695"/>
              </a:spcBef>
              <a:buFont typeface="Arial" panose="020B0604020202020204" pitchFamily="34" charset="0"/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366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2E7BCA-E971-1A33-3A7B-1A4AA05F9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6" y="1527142"/>
            <a:ext cx="4848882" cy="49880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Inbegrepen:</a:t>
            </a:r>
          </a:p>
          <a:p>
            <a:endParaRPr lang="nl-NL" sz="112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550,- Euro </a:t>
            </a: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Busreis</a:t>
            </a: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Verblijf in Gasthof </a:t>
            </a:r>
            <a:r>
              <a:rPr lang="nl-NL" sz="11200" b="1" kern="0" dirty="0" err="1">
                <a:solidFill>
                  <a:srgbClr val="000000"/>
                </a:solidFill>
                <a:latin typeface="Calibri"/>
                <a:cs typeface="Tahoma" pitchFamily="2"/>
              </a:rPr>
              <a:t>Hauserwirt</a:t>
            </a:r>
            <a:endParaRPr lang="nl-NL" sz="112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Ontbijt + avondeten</a:t>
            </a: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4 dagen Skipas Wilder Kaiser </a:t>
            </a: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Materiaalhuur</a:t>
            </a:r>
          </a:p>
          <a:p>
            <a:pPr>
              <a:lnSpc>
                <a:spcPct val="110000"/>
              </a:lnSpc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2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Ski- of </a:t>
            </a:r>
            <a:r>
              <a:rPr lang="nl-NL" sz="11200" b="1" kern="0" dirty="0" err="1">
                <a:solidFill>
                  <a:srgbClr val="000000"/>
                </a:solidFill>
                <a:latin typeface="Calibri"/>
                <a:cs typeface="Tahoma" pitchFamily="2"/>
              </a:rPr>
              <a:t>snowboardles</a:t>
            </a:r>
            <a:endParaRPr lang="nl-NL" sz="112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992DA05-E73B-7E21-676F-F83A459D3185}"/>
              </a:ext>
            </a:extLst>
          </p:cNvPr>
          <p:cNvSpPr txBox="1">
            <a:spLocks/>
          </p:cNvSpPr>
          <p:nvPr/>
        </p:nvSpPr>
        <p:spPr>
          <a:xfrm>
            <a:off x="6708341" y="1629960"/>
            <a:ext cx="4917603" cy="402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Niet inbegrepen: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Eten/drinken/wc bij bus stop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Drankjes tijdens avondprogramma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Cash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Lunch op de piste</a:t>
            </a:r>
          </a:p>
          <a:p>
            <a:pPr marL="514350" indent="-514350">
              <a:spcBef>
                <a:spcPts val="1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 dirty="0">
              <a:solidFill>
                <a:srgbClr val="000000"/>
              </a:solidFill>
              <a:latin typeface="Work Sans" pitchFamily="2" charset="0"/>
              <a:cs typeface="Tahoma" pitchFamily="2"/>
            </a:endParaRP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8CB531-0559-E0DB-01AA-B5F6C5A7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72557"/>
            <a:ext cx="1179443" cy="2646891"/>
          </a:xfrm>
          <a:prstGeom prst="rect">
            <a:avLst/>
          </a:prstGeom>
        </p:spPr>
      </p:pic>
      <p:pic>
        <p:nvPicPr>
          <p:cNvPr id="5" name="Afbeelding 4" descr="Afbeelding met persoon, kleding, hemel, buitenshuis&#10;&#10;Automatisch gegenereerde beschrijving">
            <a:extLst>
              <a:ext uri="{FF2B5EF4-FFF2-40B4-BE49-F238E27FC236}">
                <a16:creationId xmlns:a16="http://schemas.microsoft.com/office/drawing/2014/main" id="{F6DADAEE-B4FE-B8BC-07CD-E331F3A5E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330" y="1527142"/>
            <a:ext cx="6290859" cy="46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Avondprogramma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2E7BCA-E971-1A33-3A7B-1A4AA05F9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232" y="1427693"/>
            <a:ext cx="9679973" cy="4885196"/>
          </a:xfrm>
        </p:spPr>
        <p:txBody>
          <a:bodyPr>
            <a:normAutofit/>
          </a:bodyPr>
          <a:lstStyle/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Donderdagavond:		Heenreis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Vrijdagavond: 			Filmavond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Zaterdagavond:			Spelletjes + bingo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Zondagavond: 			Feestavond (</a:t>
            </a:r>
            <a:r>
              <a:rPr lang="nl-NL" sz="2800" b="1" kern="0" dirty="0" err="1">
                <a:solidFill>
                  <a:srgbClr val="000000"/>
                </a:solidFill>
                <a:latin typeface="Calibri"/>
                <a:cs typeface="Tahoma" pitchFamily="2"/>
              </a:rPr>
              <a:t>apres</a:t>
            </a: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 ski)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Maandagavond: 			Terugreis </a:t>
            </a: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>
              <a:spcBef>
                <a:spcPts val="6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Dinsdagochtend tussen 7.00 uur en 8.30 uur aankomst in Rotterdam.</a:t>
            </a:r>
          </a:p>
          <a:p>
            <a:pPr marL="0" indent="0" defTabSz="914400">
              <a:spcBef>
                <a:spcPts val="200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000" dirty="0">
              <a:latin typeface="Work Sans" pitchFamily="2" charset="0"/>
              <a:ea typeface="Arial Unicode MS" pitchFamily="2"/>
              <a:cs typeface="Calibri" panose="020F0502020204030204" pitchFamily="34" charset="0"/>
            </a:endParaRPr>
          </a:p>
          <a:p>
            <a:pPr marL="0" indent="0" defTabSz="914400">
              <a:spcBef>
                <a:spcPts val="200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000" dirty="0">
              <a:latin typeface="Work Sans" pitchFamily="2" charset="0"/>
              <a:ea typeface="Arial Unicode MS" pitchFamily="2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7FF324-AE4D-697F-9F59-BC57A645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7" y="4439478"/>
            <a:ext cx="1289117" cy="2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skiën, mensen&#10;&#10;Automatisch gegenereerde beschrijving">
            <a:extLst>
              <a:ext uri="{FF2B5EF4-FFF2-40B4-BE49-F238E27FC236}">
                <a16:creationId xmlns:a16="http://schemas.microsoft.com/office/drawing/2014/main" id="{4040D55C-CA2A-7CF2-3073-1A142856C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864" y="727276"/>
            <a:ext cx="5077801" cy="511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8D206B-DA45-1BE7-BACE-4CBBAB94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4978"/>
            <a:ext cx="1255391" cy="29530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901F1C9-919F-3A5D-5CFC-66A3C770E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91" y="1903939"/>
            <a:ext cx="3277057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AEA7B-8C4F-CB1A-FA57-B045C6CA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592184" y="478464"/>
            <a:ext cx="4002399" cy="6166885"/>
          </a:xfrm>
        </p:spPr>
        <p:txBody>
          <a:bodyPr>
            <a:normAutofit/>
          </a:bodyPr>
          <a:lstStyle/>
          <a:p>
            <a:endParaRPr lang="nl-NL" sz="2800" kern="0" dirty="0">
              <a:solidFill>
                <a:srgbClr val="000000"/>
              </a:solidFill>
              <a:latin typeface="Calibri"/>
              <a:ea typeface="+mn-ea"/>
              <a:cs typeface="Tahoma" pitchFamily="2"/>
            </a:endParaRPr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D81C0C9-9924-F62B-B41F-8A21939D8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604" y="2945217"/>
            <a:ext cx="3200400" cy="3147237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4CBDA4C-F06D-C53C-1DB6-FF35BFA27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7259"/>
            <a:ext cx="1143160" cy="280074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A323477-52D3-788F-6E35-0D4E6792268F}"/>
              </a:ext>
            </a:extLst>
          </p:cNvPr>
          <p:cNvSpPr txBox="1">
            <a:spLocks/>
          </p:cNvSpPr>
          <p:nvPr/>
        </p:nvSpPr>
        <p:spPr>
          <a:xfrm rot="10800000" flipV="1">
            <a:off x="2094604" y="691115"/>
            <a:ext cx="4002399" cy="153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497CE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nl-NL" dirty="0"/>
              <a:t>Gegevens </a:t>
            </a:r>
          </a:p>
          <a:p>
            <a:r>
              <a:rPr lang="nl-NL" dirty="0"/>
              <a:t>voor calamiteiten</a:t>
            </a:r>
            <a:endParaRPr lang="nl-NL" sz="2800" kern="0" dirty="0">
              <a:solidFill>
                <a:srgbClr val="000000"/>
              </a:solidFill>
              <a:latin typeface="Calibri"/>
              <a:ea typeface="+mn-ea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4074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Het docententeam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277ED-CF11-312B-E57F-CC5920FF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dhr. van Leeuwen (2A)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mevr. Andour (2B)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cs typeface="Tahoma" pitchFamily="2"/>
              </a:rPr>
              <a:t>dhr. van Hal (2C)</a:t>
            </a:r>
            <a:endParaRPr lang="nl-NL" sz="2800" b="1" dirty="0">
              <a:latin typeface="Calibri"/>
              <a:ea typeface="Arial Unicode MS" pitchFamily="2"/>
              <a:cs typeface="Tahoma" pitchFamily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mevr. Fris (2D)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mevr. Doornbosch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mevr. Ribbels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dhr. de Rooij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dhr. IJsseldijk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/>
                <a:ea typeface="Arial Unicode MS" pitchFamily="2"/>
                <a:cs typeface="Tahoma" pitchFamily="2"/>
              </a:rPr>
              <a:t>mevr. Ferguson</a:t>
            </a:r>
          </a:p>
        </p:txBody>
      </p:sp>
      <p:pic>
        <p:nvPicPr>
          <p:cNvPr id="5" name="Afbeelding 4" descr="Afbeelding met persoon, buitenshuis, sneeuw, hemel&#10;&#10;Automatisch gegenereerde beschrijving">
            <a:extLst>
              <a:ext uri="{FF2B5EF4-FFF2-40B4-BE49-F238E27FC236}">
                <a16:creationId xmlns:a16="http://schemas.microsoft.com/office/drawing/2014/main" id="{1455DE1B-5876-2428-6055-9539F6624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81389" y="1868557"/>
            <a:ext cx="6510612" cy="49894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EF311F-61E1-433F-DA03-4297A072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3893"/>
            <a:ext cx="1341840" cy="28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5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39779FD-E3CF-16CB-FD51-A88FAE5D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1628"/>
            <a:ext cx="1171739" cy="24863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369D69-E538-606B-669D-2E374BFF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612" y="5475827"/>
            <a:ext cx="523948" cy="73352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FB1071B-8777-C7FF-4B69-72663F5DCF21}"/>
              </a:ext>
            </a:extLst>
          </p:cNvPr>
          <p:cNvSpPr txBox="1"/>
          <p:nvPr/>
        </p:nvSpPr>
        <p:spPr>
          <a:xfrm>
            <a:off x="3274827" y="988828"/>
            <a:ext cx="435934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100" b="1" dirty="0">
                <a:solidFill>
                  <a:srgbClr val="2497CE"/>
                </a:solidFill>
                <a:latin typeface="Work Sans Black" pitchFamily="2" charset="77"/>
                <a:ea typeface="+mj-ea"/>
                <a:cs typeface="+mj-cs"/>
              </a:rPr>
              <a:t>Noodnummer</a:t>
            </a:r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sz="40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0627597629</a:t>
            </a:r>
          </a:p>
        </p:txBody>
      </p:sp>
      <p:pic>
        <p:nvPicPr>
          <p:cNvPr id="5" name="Tijdelijke aanduiding voor inhoud 4" descr="Afbeelding met tekst, menu, Lettertype, ontwerp&#10;&#10;Automatisch gegenereerde beschrijving">
            <a:extLst>
              <a:ext uri="{FF2B5EF4-FFF2-40B4-BE49-F238E27FC236}">
                <a16:creationId xmlns:a16="http://schemas.microsoft.com/office/drawing/2014/main" id="{A43AA9FF-E132-43CA-1AC8-5931942A8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319" y="843929"/>
            <a:ext cx="4171514" cy="5531914"/>
          </a:xfrm>
        </p:spPr>
      </p:pic>
    </p:spTree>
    <p:extLst>
      <p:ext uri="{BB962C8B-B14F-4D97-AF65-F5344CB8AC3E}">
        <p14:creationId xmlns:p14="http://schemas.microsoft.com/office/powerpoint/2010/main" val="26630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4EF9C-C093-28FD-CA54-B6BA96F0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5D1EF-172E-585D-8F8D-654963C7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hemel, buitenshuis, persoon, sneeuw&#10;&#10;Automatisch gegenereerde beschrijving">
            <a:extLst>
              <a:ext uri="{FF2B5EF4-FFF2-40B4-BE49-F238E27FC236}">
                <a16:creationId xmlns:a16="http://schemas.microsoft.com/office/drawing/2014/main" id="{0C61EA89-AAAD-2B09-11C2-3724BA301C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43" y="-1301445"/>
            <a:ext cx="12301086" cy="854925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EE5B1DE-125E-99F8-23BE-48BBA1541597}"/>
              </a:ext>
            </a:extLst>
          </p:cNvPr>
          <p:cNvSpPr/>
          <p:nvPr/>
        </p:nvSpPr>
        <p:spPr>
          <a:xfrm>
            <a:off x="3021690" y="-67807"/>
            <a:ext cx="6148620" cy="17543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5400" b="1" i="1" spc="150" dirty="0">
                <a:effectLst>
                  <a:outerShdw>
                    <a:srgbClr val="000000"/>
                  </a:outerShdw>
                </a:effectLst>
                <a:latin typeface="Work Sans" pitchFamily="2" charset="0"/>
              </a:rPr>
              <a:t>Bedankt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37596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De reis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277ED-CF11-312B-E57F-CC5920FF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232" y="1449342"/>
            <a:ext cx="9939712" cy="4265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 dirty="0">
                <a:latin typeface="Calibri"/>
                <a:cs typeface="Tahoma" pitchFamily="2"/>
              </a:rPr>
              <a:t>Donderdag 23 januari vanaf Hazelaarweg 2 (HCR) </a:t>
            </a:r>
          </a:p>
          <a:p>
            <a:pPr marL="0" indent="0">
              <a:buNone/>
            </a:pPr>
            <a:r>
              <a:rPr lang="nl-NL" sz="2800" b="1" dirty="0">
                <a:latin typeface="Calibri"/>
                <a:cs typeface="Tahoma" pitchFamily="2"/>
              </a:rPr>
              <a:t>Verzameltijd 19.00 uur. De bus vertrekt om 19.30 uur</a:t>
            </a:r>
          </a:p>
          <a:p>
            <a:pPr marL="0" indent="0">
              <a:buNone/>
            </a:pPr>
            <a:endParaRPr lang="nl-NL" sz="2800" b="1" dirty="0">
              <a:latin typeface="Calibri"/>
              <a:cs typeface="Tahoma" pitchFamily="2"/>
            </a:endParaRPr>
          </a:p>
          <a:p>
            <a:pPr marL="0" indent="0">
              <a:buNone/>
            </a:pPr>
            <a:r>
              <a:rPr lang="nl-NL" sz="2800" b="1" dirty="0">
                <a:latin typeface="Calibri"/>
                <a:cs typeface="Tahoma" pitchFamily="2"/>
              </a:rPr>
              <a:t>		     Geen koffers maar tassen!</a:t>
            </a:r>
          </a:p>
          <a:p>
            <a:pPr marL="0" indent="0">
              <a:buNone/>
            </a:pPr>
            <a:endParaRPr lang="nl-NL" sz="2400" b="1" dirty="0">
              <a:latin typeface="Calibri"/>
              <a:ea typeface="Arial Unicode MS" pitchFamily="2"/>
              <a:cs typeface="Tahoma" pitchFamily="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0A969E-4BD1-B0E4-EAE9-34C002AF0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1234" y="4248317"/>
            <a:ext cx="2696629" cy="19196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C6F09A-E18A-37E4-8C34-5E22AAE440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067" y="3125673"/>
            <a:ext cx="858922" cy="858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03821-8126-EDE4-6D70-6EBA9567C3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0151" y="4153297"/>
            <a:ext cx="2850615" cy="21097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B66A0-700F-E550-1062-9CD915C2F3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854" y="3125673"/>
            <a:ext cx="874079" cy="85892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12307B-4D04-DF4C-87ED-DAD0ADFF6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41860"/>
            <a:ext cx="1433082" cy="30161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6DAC511-3DE5-DAA1-BDAE-3C07AA1BA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191" y="5632520"/>
            <a:ext cx="46679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Eten en drinken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1EEA8-AD4F-8512-D8EB-3869D22DA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2492" y="1793109"/>
            <a:ext cx="2414085" cy="19060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134C49-D503-CA58-9395-3D8C5499C6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554" y="1710121"/>
            <a:ext cx="3986901" cy="21205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6" descr="Afbeelding met voedsel, boterham, bord, tafel&#10;&#10;Automatisch gegenereerde beschrijving">
            <a:extLst>
              <a:ext uri="{FF2B5EF4-FFF2-40B4-BE49-F238E27FC236}">
                <a16:creationId xmlns:a16="http://schemas.microsoft.com/office/drawing/2014/main" id="{757AACF0-1284-A92C-00DC-F8B79C2085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492" y="4260324"/>
            <a:ext cx="2086833" cy="18915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36BE975-8390-AE3D-777B-DB99F7EA6A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577" y="4012310"/>
            <a:ext cx="3213337" cy="23875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823465-250E-F189-687B-F47090012A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328" y="1983713"/>
            <a:ext cx="1212776" cy="12127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3981411-10D9-C823-FF3A-E22652C6045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751" y="4502224"/>
            <a:ext cx="1234178" cy="121277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8CE2EA-15AE-6564-026A-3C3C00476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260324"/>
            <a:ext cx="1234254" cy="25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1026E46-F8D2-0B38-ABD7-2D66AE39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99318"/>
            <a:ext cx="1453295" cy="3058681"/>
          </a:xfrm>
          <a:prstGeom prst="rect">
            <a:avLst/>
          </a:prstGeom>
        </p:spPr>
      </p:pic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D6588713-3184-702A-8AA9-5AE482A4D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700206"/>
            <a:ext cx="12339666" cy="856409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11" y="427598"/>
            <a:ext cx="4045701" cy="1127761"/>
          </a:xfrm>
        </p:spPr>
        <p:txBody>
          <a:bodyPr/>
          <a:lstStyle/>
          <a:p>
            <a:r>
              <a:rPr lang="nl-NL" dirty="0">
                <a:latin typeface="Work Sans Black"/>
              </a:rPr>
              <a:t>De busroute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C3DA8DF-ABD2-06AA-3F83-196271FE2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711" y="272630"/>
            <a:ext cx="4045701" cy="10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00" y="321581"/>
            <a:ext cx="9939712" cy="1127761"/>
          </a:xfrm>
        </p:spPr>
        <p:txBody>
          <a:bodyPr/>
          <a:lstStyle/>
          <a:p>
            <a:r>
              <a:rPr lang="nl-NL" dirty="0">
                <a:latin typeface="Work Sans Black"/>
              </a:rPr>
              <a:t>De </a:t>
            </a:r>
            <a:r>
              <a:rPr lang="nl-NL" dirty="0" err="1">
                <a:latin typeface="Work Sans Black"/>
              </a:rPr>
              <a:t>accomodatie</a:t>
            </a:r>
            <a:endParaRPr lang="nl-NL" dirty="0"/>
          </a:p>
        </p:txBody>
      </p:sp>
      <p:pic>
        <p:nvPicPr>
          <p:cNvPr id="8" name="Picture 2" descr="Foto van door">
            <a:extLst>
              <a:ext uri="{FF2B5EF4-FFF2-40B4-BE49-F238E27FC236}">
                <a16:creationId xmlns:a16="http://schemas.microsoft.com/office/drawing/2014/main" id="{1C8F9C5F-F111-6101-6E2E-AAAAD4454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548" y="1361661"/>
            <a:ext cx="7328452" cy="54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D6B253-7DE1-8C0A-8E15-2EB2E10E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6384"/>
            <a:ext cx="1116588" cy="237572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F02214-9587-C344-749F-749767B42F68}"/>
              </a:ext>
            </a:extLst>
          </p:cNvPr>
          <p:cNvSpPr txBox="1"/>
          <p:nvPr/>
        </p:nvSpPr>
        <p:spPr>
          <a:xfrm>
            <a:off x="261940" y="2802112"/>
            <a:ext cx="44690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latin typeface="Calibri"/>
                <a:cs typeface="Tahoma" pitchFamily="2"/>
              </a:rPr>
              <a:t>Gasthof </a:t>
            </a:r>
            <a:r>
              <a:rPr lang="de-DE" sz="2800" b="1" dirty="0" err="1">
                <a:latin typeface="Calibri"/>
                <a:cs typeface="Tahoma" pitchFamily="2"/>
              </a:rPr>
              <a:t>Hauserwirt</a:t>
            </a:r>
            <a:endParaRPr lang="de-DE" sz="2800" b="1" dirty="0">
              <a:latin typeface="Calibri"/>
              <a:cs typeface="Tahoma" pitchFamily="2"/>
            </a:endParaRPr>
          </a:p>
          <a:p>
            <a:endParaRPr lang="de-DE" sz="2800" b="1" dirty="0">
              <a:latin typeface="Calibri"/>
              <a:cs typeface="Tahoma" pitchFamily="2"/>
            </a:endParaRPr>
          </a:p>
          <a:p>
            <a:pPr algn="l" fontAlgn="ctr"/>
            <a:r>
              <a:rPr lang="de-DE" sz="2800" b="1" dirty="0">
                <a:latin typeface="Calibri"/>
                <a:cs typeface="Tahoma" pitchFamily="2"/>
              </a:rPr>
              <a:t>Weiler Haus 7  </a:t>
            </a:r>
          </a:p>
          <a:p>
            <a:pPr algn="l" fontAlgn="ctr"/>
            <a:r>
              <a:rPr lang="de-DE" sz="2800" b="1" dirty="0">
                <a:latin typeface="Calibri"/>
                <a:cs typeface="Tahoma" pitchFamily="2"/>
              </a:rPr>
              <a:t>Wörgl</a:t>
            </a:r>
          </a:p>
          <a:p>
            <a:pPr algn="l" fontAlgn="ctr"/>
            <a:endParaRPr lang="de-DE" sz="2800" b="1" dirty="0">
              <a:latin typeface="Calibri"/>
              <a:cs typeface="Tahoma" pitchFamily="2"/>
            </a:endParaRPr>
          </a:p>
          <a:p>
            <a:pPr fontAlgn="ctr"/>
            <a:r>
              <a:rPr lang="nl-NL" sz="2800" b="1" dirty="0">
                <a:latin typeface="Calibri"/>
                <a:cs typeface="Tahoma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www.gasthof-hauserwirt.at</a:t>
            </a:r>
            <a:endParaRPr lang="nl-NL" sz="2800" b="1" dirty="0">
              <a:latin typeface="Calibri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2756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Huisregels</a:t>
            </a:r>
            <a:endParaRPr lang="nl-NL" dirty="0"/>
          </a:p>
        </p:txBody>
      </p:sp>
      <p:pic>
        <p:nvPicPr>
          <p:cNvPr id="4" name="Tijdelijke aanduiding voor inhoud 3" descr="Afbeelding met binnen, muur, persoon, vloer&#10;&#10;Automatisch gegenereerde beschrijving">
            <a:extLst>
              <a:ext uri="{FF2B5EF4-FFF2-40B4-BE49-F238E27FC236}">
                <a16:creationId xmlns:a16="http://schemas.microsoft.com/office/drawing/2014/main" id="{D7ED9999-35CD-D584-0733-6472BE5A9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9" y="1449342"/>
            <a:ext cx="3785191" cy="5046922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2DC5348-06D1-EFD5-263E-56410AA2EDDC}"/>
              </a:ext>
            </a:extLst>
          </p:cNvPr>
          <p:cNvSpPr/>
          <p:nvPr/>
        </p:nvSpPr>
        <p:spPr>
          <a:xfrm>
            <a:off x="5756557" y="1449342"/>
            <a:ext cx="6292759" cy="37503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514350" indent="-514350" defTabSz="914400">
              <a:spcBef>
                <a:spcPts val="2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>
                <a:latin typeface="Calibri"/>
                <a:cs typeface="Tahoma" pitchFamily="2"/>
              </a:rPr>
              <a:t>Respecteer elkaar en  elkaars eigendommen</a:t>
            </a:r>
          </a:p>
          <a:p>
            <a:pPr marL="457200" indent="-457200" defTabSz="914400">
              <a:spcBef>
                <a:spcPts val="2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>
                <a:latin typeface="Calibri"/>
                <a:cs typeface="Tahoma" pitchFamily="2"/>
              </a:rPr>
              <a:t>Benader je mentor</a:t>
            </a:r>
          </a:p>
          <a:p>
            <a:pPr marL="457200" indent="-457200" defTabSz="914400">
              <a:spcBef>
                <a:spcPts val="2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>
                <a:latin typeface="Calibri"/>
                <a:cs typeface="Tahoma" pitchFamily="2"/>
              </a:rPr>
              <a:t>Roken/</a:t>
            </a:r>
            <a:r>
              <a:rPr lang="nl-NL" sz="2800" b="1" dirty="0" err="1">
                <a:latin typeface="Calibri"/>
                <a:cs typeface="Tahoma" pitchFamily="2"/>
              </a:rPr>
              <a:t>vapen</a:t>
            </a:r>
            <a:r>
              <a:rPr lang="nl-NL" sz="2800" b="1" dirty="0">
                <a:latin typeface="Calibri"/>
                <a:cs typeface="Tahoma" pitchFamily="2"/>
              </a:rPr>
              <a:t>/alcohol </a:t>
            </a:r>
          </a:p>
          <a:p>
            <a:pPr marL="457200" indent="-457200" defTabSz="914400">
              <a:spcBef>
                <a:spcPts val="2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>
                <a:latin typeface="Calibri"/>
                <a:cs typeface="Tahoma" pitchFamily="2"/>
              </a:rPr>
              <a:t>Telefoon na 22.00 uur inleveren</a:t>
            </a:r>
          </a:p>
          <a:p>
            <a:pPr marL="457200" indent="-457200" defTabSz="914400">
              <a:spcBef>
                <a:spcPts val="2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>
                <a:latin typeface="Calibri"/>
                <a:cs typeface="Tahoma" pitchFamily="2"/>
              </a:rPr>
              <a:t>Nachtrust is belangrijk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F00DF0-C75F-A632-AF4E-F4E397885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2803"/>
            <a:ext cx="1166191" cy="28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De kamers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0F36D9-CCAE-53E0-2142-E613B4E67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621" y="1243147"/>
            <a:ext cx="7053379" cy="56148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4006F61-5617-9FDE-E70E-B0979B5D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22" y="4016182"/>
            <a:ext cx="1272209" cy="2841818"/>
          </a:xfrm>
          <a:prstGeom prst="rect">
            <a:avLst/>
          </a:prstGeom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4A9AECC-31D9-BCFE-BC71-EAC04B426DA6}"/>
              </a:ext>
            </a:extLst>
          </p:cNvPr>
          <p:cNvSpPr txBox="1">
            <a:spLocks/>
          </p:cNvSpPr>
          <p:nvPr/>
        </p:nvSpPr>
        <p:spPr>
          <a:xfrm>
            <a:off x="381091" y="1804067"/>
            <a:ext cx="4757530" cy="40672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Work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kern="0" dirty="0">
              <a:solidFill>
                <a:srgbClr val="000000"/>
              </a:solidFill>
              <a:latin typeface="Calibri"/>
              <a:cs typeface="Tahoma" pitchFamily="2"/>
            </a:endParaRPr>
          </a:p>
          <a:p>
            <a:pPr marL="514350" indent="-514350">
              <a:spcBef>
                <a:spcPts val="2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2 tot 6 persoonskamers</a:t>
            </a:r>
          </a:p>
          <a:p>
            <a:pPr marL="514350" indent="-514350">
              <a:spcBef>
                <a:spcPts val="2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Incl. beddengoed</a:t>
            </a:r>
          </a:p>
          <a:p>
            <a:pPr marL="514350" indent="-514350">
              <a:spcBef>
                <a:spcPts val="2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000000"/>
                </a:solidFill>
                <a:latin typeface="Calibri"/>
                <a:cs typeface="Tahoma" pitchFamily="2"/>
              </a:rPr>
              <a:t>Handdoeken zelf meenemen!</a:t>
            </a:r>
          </a:p>
          <a:p>
            <a:pPr>
              <a:spcBef>
                <a:spcPts val="695"/>
              </a:spcBef>
            </a:pPr>
            <a:endParaRPr lang="nl-NL" b="1" dirty="0">
              <a:latin typeface="Calibri"/>
            </a:endParaRPr>
          </a:p>
          <a:p>
            <a:pPr>
              <a:spcBef>
                <a:spcPts val="695"/>
              </a:spcBef>
            </a:pPr>
            <a:endParaRPr lang="nl-NL" b="1" dirty="0">
              <a:latin typeface="Calibri"/>
            </a:endParaRPr>
          </a:p>
          <a:p>
            <a:pPr>
              <a:spcBef>
                <a:spcPts val="695"/>
              </a:spcBef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5120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9E78-0755-7968-64FF-10E009C7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Work Sans Black"/>
              </a:rPr>
              <a:t>Het ontbijt/diner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277ED-CF11-312B-E57F-CC5920FF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400" b="1" dirty="0">
              <a:solidFill>
                <a:schemeClr val="accent2">
                  <a:lumMod val="50000"/>
                </a:schemeClr>
              </a:solidFill>
              <a:latin typeface="Calibri"/>
              <a:ea typeface="Arial Unicode MS" pitchFamily="2"/>
              <a:cs typeface="Tahoma" pitchFamily="2"/>
            </a:endParaRPr>
          </a:p>
        </p:txBody>
      </p:sp>
      <p:pic>
        <p:nvPicPr>
          <p:cNvPr id="4" name="Afbeelding 3" descr="Afbeelding met binnen, tafel, muur, vloer&#10;&#10;Automatisch gegenereerde beschrijving">
            <a:extLst>
              <a:ext uri="{FF2B5EF4-FFF2-40B4-BE49-F238E27FC236}">
                <a16:creationId xmlns:a16="http://schemas.microsoft.com/office/drawing/2014/main" id="{E0EBD286-978D-960D-3891-8D4BE0DFE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446" y="1561497"/>
            <a:ext cx="4221467" cy="4802717"/>
          </a:xfrm>
          <a:prstGeom prst="rect">
            <a:avLst/>
          </a:prstGeom>
        </p:spPr>
      </p:pic>
      <p:pic>
        <p:nvPicPr>
          <p:cNvPr id="6" name="Afbeelding 5" descr="Afbeelding met tafel, persoon, binnen, zitten&#10;&#10;Automatisch gegenereerde beschrijving">
            <a:extLst>
              <a:ext uri="{FF2B5EF4-FFF2-40B4-BE49-F238E27FC236}">
                <a16:creationId xmlns:a16="http://schemas.microsoft.com/office/drawing/2014/main" id="{CA9101FA-8691-13F8-9B6E-F240E1EEF1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503" y="1561496"/>
            <a:ext cx="5591492" cy="488183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708C8EC-C397-60B9-0311-4420C6750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057" y="4255403"/>
            <a:ext cx="1378226" cy="26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20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fd828b-1f1e-4a13-86c9-bc1afd8dce43" xsi:nil="true"/>
    <lcf76f155ced4ddcb4097134ff3c332f xmlns="d4174506-6030-4fbb-919b-323879c2c59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FF8C72402F8247A3F64EA0BD718F13" ma:contentTypeVersion="15" ma:contentTypeDescription="Een nieuw document maken." ma:contentTypeScope="" ma:versionID="842777886c8e8570d98de88d968c1bcb">
  <xsd:schema xmlns:xsd="http://www.w3.org/2001/XMLSchema" xmlns:xs="http://www.w3.org/2001/XMLSchema" xmlns:p="http://schemas.microsoft.com/office/2006/metadata/properties" xmlns:ns2="9bfd828b-1f1e-4a13-86c9-bc1afd8dce43" xmlns:ns3="d4174506-6030-4fbb-919b-323879c2c599" targetNamespace="http://schemas.microsoft.com/office/2006/metadata/properties" ma:root="true" ma:fieldsID="3ac33d1640bed78c173f5c86857f9504" ns2:_="" ns3:_="">
    <xsd:import namespace="9bfd828b-1f1e-4a13-86c9-bc1afd8dce43"/>
    <xsd:import namespace="d4174506-6030-4fbb-919b-323879c2c5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d828b-1f1e-4a13-86c9-bc1afd8dce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3bf3ac9c-5fc5-4b51-b618-63ddd19dbff8}" ma:internalName="TaxCatchAll" ma:showField="CatchAllData" ma:web="9bfd828b-1f1e-4a13-86c9-bc1afd8dc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74506-6030-4fbb-919b-323879c2c59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3523d364-035d-4562-91b6-d147d6d0b9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8BDF6-B2AF-4A8E-B16A-DFD4C2CF3AF7}">
  <ds:schemaRefs>
    <ds:schemaRef ds:uri="9bfd828b-1f1e-4a13-86c9-bc1afd8dce43"/>
    <ds:schemaRef ds:uri="d4174506-6030-4fbb-919b-323879c2c59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EE011F-CB0E-401E-81AC-4FEA20003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9A04A-6308-4CE7-8F96-8546BACEDAF2}">
  <ds:schemaRefs>
    <ds:schemaRef ds:uri="9bfd828b-1f1e-4a13-86c9-bc1afd8dce43"/>
    <ds:schemaRef ds:uri="d4174506-6030-4fbb-919b-323879c2c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340</Words>
  <Application>Microsoft Office PowerPoint</Application>
  <PresentationFormat>Breedbeeld</PresentationFormat>
  <Paragraphs>100</Paragraphs>
  <Slides>21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Work Sans</vt:lpstr>
      <vt:lpstr>Work Sans Black</vt:lpstr>
      <vt:lpstr>Work Sans Light</vt:lpstr>
      <vt:lpstr>Work Sans Medium</vt:lpstr>
      <vt:lpstr>Kantoorthema</vt:lpstr>
      <vt:lpstr>Skireis 2025</vt:lpstr>
      <vt:lpstr>Het docententeam</vt:lpstr>
      <vt:lpstr>De reis</vt:lpstr>
      <vt:lpstr>Eten en drinken</vt:lpstr>
      <vt:lpstr>De busroute</vt:lpstr>
      <vt:lpstr>De accomodatie</vt:lpstr>
      <vt:lpstr>Huisregels</vt:lpstr>
      <vt:lpstr>De kamers</vt:lpstr>
      <vt:lpstr>Het ontbijt/diner</vt:lpstr>
      <vt:lpstr>Het gebied</vt:lpstr>
      <vt:lpstr>Het gebied</vt:lpstr>
      <vt:lpstr>Materiaalhuur</vt:lpstr>
      <vt:lpstr>Weersomstandigheden</vt:lpstr>
      <vt:lpstr>Ski/snowboard lessen</vt:lpstr>
      <vt:lpstr>Ongevallen</vt:lpstr>
      <vt:lpstr>Kosten</vt:lpstr>
      <vt:lpstr>Avondprogramma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Bollaart</dc:creator>
  <cp:lastModifiedBy>Frederike Schaeffer</cp:lastModifiedBy>
  <cp:revision>10</cp:revision>
  <dcterms:created xsi:type="dcterms:W3CDTF">2024-07-04T07:38:02Z</dcterms:created>
  <dcterms:modified xsi:type="dcterms:W3CDTF">2025-01-15T15:24:30Z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0x01010026FF8C72402F8247A3F64EA0BD718F13</vt:lpwstr>
  </property>
  <property fmtid="{D5CDD505-2E9C-101B-9397-08002B2CF9AE}" pid="3" name="Order">
    <vt:r8>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